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257" r:id="rId2"/>
    <p:sldId id="447" r:id="rId3"/>
    <p:sldId id="384" r:id="rId4"/>
    <p:sldId id="446" r:id="rId5"/>
    <p:sldId id="462" r:id="rId6"/>
    <p:sldId id="463" r:id="rId7"/>
    <p:sldId id="448" r:id="rId8"/>
    <p:sldId id="416" r:id="rId9"/>
    <p:sldId id="418" r:id="rId10"/>
    <p:sldId id="420" r:id="rId11"/>
    <p:sldId id="437" r:id="rId12"/>
    <p:sldId id="438" r:id="rId13"/>
    <p:sldId id="439" r:id="rId14"/>
    <p:sldId id="452" r:id="rId15"/>
    <p:sldId id="453" r:id="rId16"/>
    <p:sldId id="451" r:id="rId17"/>
    <p:sldId id="422" r:id="rId18"/>
    <p:sldId id="423" r:id="rId19"/>
    <p:sldId id="425" r:id="rId20"/>
    <p:sldId id="454" r:id="rId21"/>
    <p:sldId id="426" r:id="rId22"/>
    <p:sldId id="455" r:id="rId23"/>
    <p:sldId id="427" r:id="rId24"/>
    <p:sldId id="428" r:id="rId25"/>
    <p:sldId id="429" r:id="rId26"/>
    <p:sldId id="430" r:id="rId27"/>
    <p:sldId id="458" r:id="rId28"/>
    <p:sldId id="456" r:id="rId29"/>
    <p:sldId id="461" r:id="rId30"/>
    <p:sldId id="459" r:id="rId31"/>
    <p:sldId id="464" r:id="rId32"/>
    <p:sldId id="457" r:id="rId33"/>
    <p:sldId id="465" r:id="rId34"/>
    <p:sldId id="436" r:id="rId35"/>
    <p:sldId id="445" r:id="rId36"/>
    <p:sldId id="466" r:id="rId37"/>
    <p:sldId id="433" r:id="rId38"/>
    <p:sldId id="434" r:id="rId39"/>
    <p:sldId id="435" r:id="rId40"/>
  </p:sldIdLst>
  <p:sldSz cx="9144000" cy="6858000" type="screen4x3"/>
  <p:notesSz cx="6761163" cy="9942513"/>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66"/>
    <a:srgbClr val="34423F"/>
    <a:srgbClr val="003300"/>
    <a:srgbClr val="FF0000"/>
    <a:srgbClr val="161C1B"/>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Stile medio 3 - Color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4" autoAdjust="0"/>
    <p:restoredTop sz="94660"/>
  </p:normalViewPr>
  <p:slideViewPr>
    <p:cSldViewPr>
      <p:cViewPr>
        <p:scale>
          <a:sx n="60" d="100"/>
          <a:sy n="60" d="100"/>
        </p:scale>
        <p:origin x="-270" y="-996"/>
      </p:cViewPr>
      <p:guideLst>
        <p:guide orient="horz" pos="2160"/>
        <p:guide pos="2880"/>
      </p:guideLst>
    </p:cSldViewPr>
  </p:slideViewPr>
  <p:notesTextViewPr>
    <p:cViewPr>
      <p:scale>
        <a:sx n="1" d="1"/>
        <a:sy n="1" d="1"/>
      </p:scale>
      <p:origin x="0" y="0"/>
    </p:cViewPr>
  </p:notesTextViewPr>
  <p:sorterViewPr>
    <p:cViewPr>
      <p:scale>
        <a:sx n="66" d="100"/>
        <a:sy n="66" d="100"/>
      </p:scale>
      <p:origin x="0" y="4326"/>
    </p:cViewPr>
  </p:sorterViewPr>
  <p:notesViewPr>
    <p:cSldViewPr>
      <p:cViewPr varScale="1">
        <p:scale>
          <a:sx n="75" d="100"/>
          <a:sy n="75" d="100"/>
        </p:scale>
        <p:origin x="-714" y="-108"/>
      </p:cViewPr>
      <p:guideLst>
        <p:guide orient="horz" pos="3131"/>
        <p:guide pos="212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30525"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t-IT"/>
          </a:p>
        </p:txBody>
      </p:sp>
      <p:sp>
        <p:nvSpPr>
          <p:cNvPr id="3" name="Segnaposto data 2"/>
          <p:cNvSpPr>
            <a:spLocks noGrp="1"/>
          </p:cNvSpPr>
          <p:nvPr>
            <p:ph type="dt" sz="quarter" idx="1"/>
          </p:nvPr>
        </p:nvSpPr>
        <p:spPr>
          <a:xfrm>
            <a:off x="3829050" y="0"/>
            <a:ext cx="2930525"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B3C0516-4D1E-4A43-A25C-2590F47A1B78}" type="datetimeFigureOut">
              <a:rPr lang="it-IT"/>
              <a:pPr>
                <a:defRPr/>
              </a:pPr>
              <a:t>21/12/2015</a:t>
            </a:fld>
            <a:endParaRPr lang="it-IT"/>
          </a:p>
        </p:txBody>
      </p:sp>
      <p:sp>
        <p:nvSpPr>
          <p:cNvPr id="4" name="Segnaposto piè di pagina 3"/>
          <p:cNvSpPr>
            <a:spLocks noGrp="1"/>
          </p:cNvSpPr>
          <p:nvPr>
            <p:ph type="ftr" sz="quarter" idx="2"/>
          </p:nvPr>
        </p:nvSpPr>
        <p:spPr>
          <a:xfrm>
            <a:off x="0" y="9444038"/>
            <a:ext cx="2930525"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5" name="Segnaposto numero diapositiva 4"/>
          <p:cNvSpPr>
            <a:spLocks noGrp="1"/>
          </p:cNvSpPr>
          <p:nvPr>
            <p:ph type="sldNum" sz="quarter" idx="3"/>
          </p:nvPr>
        </p:nvSpPr>
        <p:spPr>
          <a:xfrm>
            <a:off x="3829050" y="9444038"/>
            <a:ext cx="2930525"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198C09B-3F7E-44CA-8A4D-28534FBC55F1}" type="slidenum">
              <a:rPr lang="it-IT"/>
              <a:pPr>
                <a:defRPr/>
              </a:pPr>
              <a:t>‹N›</a:t>
            </a:fld>
            <a:endParaRPr lang="it-IT"/>
          </a:p>
        </p:txBody>
      </p:sp>
    </p:spTree>
    <p:extLst>
      <p:ext uri="{BB962C8B-B14F-4D97-AF65-F5344CB8AC3E}">
        <p14:creationId xmlns:p14="http://schemas.microsoft.com/office/powerpoint/2010/main" val="2602108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30525"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29050" y="0"/>
            <a:ext cx="2930525"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0730C0F-95DD-45DC-941F-1661881793E8}" type="datetimeFigureOut">
              <a:rPr lang="it-IT"/>
              <a:pPr>
                <a:defRPr/>
              </a:pPr>
              <a:t>21/12/2015</a:t>
            </a:fld>
            <a:endParaRPr lang="it-IT"/>
          </a:p>
        </p:txBody>
      </p:sp>
      <p:sp>
        <p:nvSpPr>
          <p:cNvPr id="4" name="Segnaposto immagine diapositiva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76275" y="4722813"/>
            <a:ext cx="5408613" cy="4473575"/>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29050" y="9444038"/>
            <a:ext cx="2930525"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83AFC57-2731-42E9-BFDD-F8C62FCE6D6F}" type="slidenum">
              <a:rPr lang="it-IT"/>
              <a:pPr>
                <a:defRPr/>
              </a:pPr>
              <a:t>‹N›</a:t>
            </a:fld>
            <a:endParaRPr lang="it-IT"/>
          </a:p>
        </p:txBody>
      </p:sp>
    </p:spTree>
    <p:extLst>
      <p:ext uri="{BB962C8B-B14F-4D97-AF65-F5344CB8AC3E}">
        <p14:creationId xmlns:p14="http://schemas.microsoft.com/office/powerpoint/2010/main" val="321033771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603828"/>
            <a:ext cx="7772400" cy="523220"/>
          </a:xfrm>
        </p:spPr>
        <p:txBody>
          <a:bodyPr/>
          <a:lstStyle>
            <a:lvl1pPr>
              <a:defRPr sz="2800">
                <a:solidFill>
                  <a:schemeClr val="tx2"/>
                </a:solidFill>
                <a:latin typeface="+mn-lt"/>
              </a:defRPr>
            </a:lvl1pPr>
          </a:lstStyle>
          <a:p>
            <a:r>
              <a:rPr lang="it-IT" dirty="0" smtClean="0"/>
              <a:t>Fare clic per modificare lo stile del titolo</a:t>
            </a:r>
            <a:endParaRPr lang="it-IT" dirty="0"/>
          </a:p>
        </p:txBody>
      </p:sp>
      <p:sp>
        <p:nvSpPr>
          <p:cNvPr id="3" name="Sottotitolo 2"/>
          <p:cNvSpPr>
            <a:spLocks noGrp="1"/>
          </p:cNvSpPr>
          <p:nvPr>
            <p:ph type="subTitle" idx="1"/>
          </p:nvPr>
        </p:nvSpPr>
        <p:spPr>
          <a:xfrm>
            <a:off x="1371600" y="3886200"/>
            <a:ext cx="6400800" cy="1752600"/>
          </a:xfrm>
        </p:spPr>
        <p:txBody>
          <a:bodyPr/>
          <a:lstStyle>
            <a:lvl1pPr marL="0" indent="0" algn="ctr">
              <a:buNone/>
              <a:defRPr sz="240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57200" y="6381328"/>
            <a:ext cx="2530624" cy="340147"/>
          </a:xfrm>
          <a:prstGeom prst="rect">
            <a:avLst/>
          </a:prstGeom>
        </p:spPr>
        <p:txBody>
          <a:bodyPr/>
          <a:lstStyle>
            <a:lvl1pPr fontAlgn="auto">
              <a:spcBef>
                <a:spcPts val="0"/>
              </a:spcBef>
              <a:spcAft>
                <a:spcPts val="0"/>
              </a:spcAft>
              <a:defRPr sz="1800">
                <a:solidFill>
                  <a:schemeClr val="tx2"/>
                </a:solidFill>
                <a:latin typeface="+mn-lt"/>
              </a:defRPr>
            </a:lvl1pPr>
          </a:lstStyle>
          <a:p>
            <a:pPr>
              <a:defRPr/>
            </a:pPr>
            <a:endParaRPr lang="it-IT" dirty="0"/>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algn="ctr" fontAlgn="auto">
              <a:spcBef>
                <a:spcPts val="0"/>
              </a:spcBef>
              <a:spcAft>
                <a:spcPts val="0"/>
              </a:spcAft>
              <a:defRPr sz="1800">
                <a:solidFill>
                  <a:schemeClr val="tx2"/>
                </a:solidFill>
                <a:latin typeface="+mn-lt"/>
              </a:defRPr>
            </a:lvl1pPr>
          </a:lstStyle>
          <a:p>
            <a:pPr>
              <a:defRPr/>
            </a:pPr>
            <a:endParaRPr lang="it-IT" dirty="0"/>
          </a:p>
        </p:txBody>
      </p:sp>
      <p:sp>
        <p:nvSpPr>
          <p:cNvPr id="6" name="Segnaposto numero diapositiva 5"/>
          <p:cNvSpPr>
            <a:spLocks noGrp="1"/>
          </p:cNvSpPr>
          <p:nvPr>
            <p:ph type="sldNum" sz="quarter" idx="12"/>
          </p:nvPr>
        </p:nvSpPr>
        <p:spPr>
          <a:xfrm>
            <a:off x="6553200" y="6356350"/>
            <a:ext cx="2133600" cy="365125"/>
          </a:xfrm>
          <a:solidFill>
            <a:schemeClr val="bg1"/>
          </a:solidFill>
        </p:spPr>
        <p:txBody>
          <a:bodyPr/>
          <a:lstStyle>
            <a:lvl1pPr>
              <a:defRPr sz="1400">
                <a:solidFill>
                  <a:schemeClr val="tx2"/>
                </a:solidFill>
                <a:latin typeface="+mn-lt"/>
              </a:defRPr>
            </a:lvl1pPr>
          </a:lstStyle>
          <a:p>
            <a:pPr>
              <a:defRPr/>
            </a:pPr>
            <a:fld id="{F876CFB9-D4EA-4651-BB30-3155DADA4873}" type="slidenum">
              <a:rPr lang="it-IT" smtClean="0"/>
              <a:pPr>
                <a:defRPr/>
              </a:pPr>
              <a:t>‹N›</a:t>
            </a:fld>
            <a:endParaRPr lang="it-IT"/>
          </a:p>
        </p:txBody>
      </p:sp>
      <p:pic>
        <p:nvPicPr>
          <p:cNvPr id="7" name="Immagine 6"/>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7745" y="146720"/>
            <a:ext cx="4588510" cy="762000"/>
          </a:xfrm>
          <a:prstGeom prst="rect">
            <a:avLst/>
          </a:prstGeom>
          <a:noFill/>
        </p:spPr>
      </p:pic>
    </p:spTree>
    <p:extLst>
      <p:ext uri="{BB962C8B-B14F-4D97-AF65-F5344CB8AC3E}">
        <p14:creationId xmlns:p14="http://schemas.microsoft.com/office/powerpoint/2010/main" val="3409530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atin typeface="+mn-lt"/>
              </a:defRPr>
            </a:lvl1pPr>
          </a:lstStyle>
          <a:p>
            <a:r>
              <a:rPr lang="it-IT" dirty="0" smtClean="0"/>
              <a:t>Fare clic per modificare lo stile del titolo</a:t>
            </a:r>
            <a:endParaRPr lang="it-IT" dirty="0"/>
          </a:p>
        </p:txBody>
      </p:sp>
      <p:sp>
        <p:nvSpPr>
          <p:cNvPr id="3" name="Segnaposto testo verticale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a:solidFill>
            <a:schemeClr val="bg1"/>
          </a:solidFill>
        </p:spPr>
        <p:txBody>
          <a:bodyPr/>
          <a:lstStyle>
            <a:lvl1pPr>
              <a:defRPr>
                <a:solidFill>
                  <a:schemeClr val="tx2"/>
                </a:solidFill>
                <a:latin typeface="+mn-lt"/>
              </a:defRPr>
            </a:lvl1pPr>
          </a:lstStyle>
          <a:p>
            <a:pPr>
              <a:defRPr/>
            </a:pPr>
            <a:fld id="{D05BE3AE-5755-44B8-AA4B-7755BFCB2E3D}" type="slidenum">
              <a:rPr lang="it-IT" smtClean="0"/>
              <a:pPr>
                <a:defRPr/>
              </a:pPr>
              <a:t>‹N›</a:t>
            </a:fld>
            <a:endParaRPr lang="it-IT" dirty="0"/>
          </a:p>
        </p:txBody>
      </p:sp>
    </p:spTree>
    <p:extLst>
      <p:ext uri="{BB962C8B-B14F-4D97-AF65-F5344CB8AC3E}">
        <p14:creationId xmlns:p14="http://schemas.microsoft.com/office/powerpoint/2010/main" val="387235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81101" y="274638"/>
            <a:ext cx="553998" cy="5851525"/>
          </a:xfrm>
        </p:spPr>
        <p:txBody>
          <a:bodyPr vert="eaVert"/>
          <a:lstStyle>
            <a:lvl1pPr>
              <a:defRPr>
                <a:latin typeface="+mn-lt"/>
              </a:defRPr>
            </a:lvl1p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lvl1pPr>
              <a:defRPr>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a:solidFill>
            <a:schemeClr val="bg1"/>
          </a:solidFill>
        </p:spPr>
        <p:txBody>
          <a:bodyPr/>
          <a:lstStyle>
            <a:lvl1pPr>
              <a:defRPr>
                <a:solidFill>
                  <a:schemeClr val="tx2"/>
                </a:solidFill>
                <a:latin typeface="+mn-lt"/>
              </a:defRPr>
            </a:lvl1pPr>
          </a:lstStyle>
          <a:p>
            <a:pPr>
              <a:defRPr/>
            </a:pPr>
            <a:fld id="{D10A0566-C6A4-4020-ADFC-7FEE93A17194}" type="slidenum">
              <a:rPr lang="it-IT" smtClean="0"/>
              <a:pPr>
                <a:defRPr/>
              </a:pPr>
              <a:t>‹N›</a:t>
            </a:fld>
            <a:endParaRPr lang="it-IT"/>
          </a:p>
        </p:txBody>
      </p:sp>
    </p:spTree>
    <p:extLst>
      <p:ext uri="{BB962C8B-B14F-4D97-AF65-F5344CB8AC3E}">
        <p14:creationId xmlns:p14="http://schemas.microsoft.com/office/powerpoint/2010/main" val="3570649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395536" y="509915"/>
            <a:ext cx="8146802" cy="523220"/>
          </a:xfrm>
          <a:solidFill>
            <a:schemeClr val="bg1"/>
          </a:solidFill>
          <a:ln w="38100">
            <a:noFill/>
          </a:ln>
        </p:spPr>
        <p:txBody>
          <a:bodyPr/>
          <a:lstStyle>
            <a:lvl1pPr algn="l">
              <a:defRPr sz="2800">
                <a:solidFill>
                  <a:schemeClr val="tx2"/>
                </a:solidFill>
                <a:latin typeface="+mj-lt"/>
              </a:defRPr>
            </a:lvl1pPr>
          </a:lstStyle>
          <a:p>
            <a:r>
              <a:rPr lang="it-IT" dirty="0" smtClean="0"/>
              <a:t>Fare clic per modificare lo stile del titolo</a:t>
            </a:r>
            <a:endParaRPr lang="it-IT" dirty="0"/>
          </a:p>
        </p:txBody>
      </p:sp>
      <p:sp>
        <p:nvSpPr>
          <p:cNvPr id="3" name="Segnaposto contenuto 2"/>
          <p:cNvSpPr>
            <a:spLocks noGrp="1"/>
          </p:cNvSpPr>
          <p:nvPr>
            <p:ph idx="1"/>
          </p:nvPr>
        </p:nvSpPr>
        <p:spPr>
          <a:xfrm>
            <a:off x="457200" y="1196752"/>
            <a:ext cx="8229600" cy="4525963"/>
          </a:xfrm>
          <a:ln>
            <a:solidFill>
              <a:schemeClr val="bg1"/>
            </a:solidFill>
          </a:ln>
        </p:spPr>
        <p:txBody>
          <a:bodyPr/>
          <a:lstStyle>
            <a:lvl1pPr>
              <a:defRPr sz="2400">
                <a:solidFill>
                  <a:schemeClr val="tx2"/>
                </a:solidFill>
                <a:latin typeface="+mj-lt"/>
              </a:defRPr>
            </a:lvl1pPr>
            <a:lvl2pPr>
              <a:defRPr sz="2400">
                <a:solidFill>
                  <a:schemeClr val="tx2"/>
                </a:solidFill>
                <a:latin typeface="+mj-lt"/>
              </a:defRPr>
            </a:lvl2pPr>
            <a:lvl3pPr>
              <a:defRPr sz="2000">
                <a:solidFill>
                  <a:schemeClr val="tx2"/>
                </a:solidFill>
                <a:latin typeface="+mj-lt"/>
              </a:defRPr>
            </a:lvl3pPr>
            <a:lvl4pPr>
              <a:defRPr sz="1800">
                <a:solidFill>
                  <a:schemeClr val="tx2"/>
                </a:solidFill>
                <a:latin typeface="+mj-lt"/>
              </a:defRPr>
            </a:lvl4pPr>
            <a:lvl5pPr>
              <a:defRPr sz="1800">
                <a:solidFill>
                  <a:schemeClr val="tx2"/>
                </a:solidFill>
                <a:latin typeface="+mj-lt"/>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numero diapositiva 5"/>
          <p:cNvSpPr>
            <a:spLocks noGrp="1"/>
          </p:cNvSpPr>
          <p:nvPr>
            <p:ph type="sldNum" sz="quarter" idx="10"/>
          </p:nvPr>
        </p:nvSpPr>
        <p:spPr>
          <a:xfrm>
            <a:off x="8675688" y="549275"/>
            <a:ext cx="433387" cy="431800"/>
          </a:xfrm>
        </p:spPr>
        <p:txBody>
          <a:bodyPr lIns="36000" rIns="36000" anchor="ctr" anchorCtr="0"/>
          <a:lstStyle>
            <a:lvl1pPr algn="r">
              <a:defRPr sz="1400">
                <a:solidFill>
                  <a:schemeClr val="bg1"/>
                </a:solidFill>
              </a:defRPr>
            </a:lvl1pPr>
          </a:lstStyle>
          <a:p>
            <a:pPr>
              <a:defRPr/>
            </a:pPr>
            <a:fld id="{65476B43-B005-4F9D-AE89-66F60E77F28C}" type="slidenum">
              <a:rPr lang="it-IT"/>
              <a:pPr>
                <a:defRPr/>
              </a:pPr>
              <a:t>‹N›</a:t>
            </a:fld>
            <a:endParaRPr lang="it-IT" dirty="0"/>
          </a:p>
        </p:txBody>
      </p:sp>
      <p:pic>
        <p:nvPicPr>
          <p:cNvPr id="5" name="Immagine 4"/>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60031" y="6237311"/>
            <a:ext cx="4248261" cy="596615"/>
          </a:xfrm>
          <a:prstGeom prst="rect">
            <a:avLst/>
          </a:prstGeom>
          <a:noFill/>
        </p:spPr>
      </p:pic>
      <p:cxnSp>
        <p:nvCxnSpPr>
          <p:cNvPr id="7" name="Connettore 1 6"/>
          <p:cNvCxnSpPr/>
          <p:nvPr userDrawn="1"/>
        </p:nvCxnSpPr>
        <p:spPr>
          <a:xfrm>
            <a:off x="0" y="1124744"/>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981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23439"/>
          </a:xfrm>
        </p:spPr>
        <p:txBody>
          <a:bodyPr anchor="t"/>
          <a:lstStyle>
            <a:lvl1pPr algn="l">
              <a:defRPr sz="4000" b="1" cap="all">
                <a:solidFill>
                  <a:schemeClr val="tx2"/>
                </a:solidFill>
                <a:latin typeface="+mn-lt"/>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schemeClr val="tx2"/>
                </a:solidFill>
                <a:latin typeface="+mn-lt"/>
              </a:defRPr>
            </a:lvl1pPr>
          </a:lstStyle>
          <a:p>
            <a:pPr>
              <a:defRPr/>
            </a:pPr>
            <a:endParaRPr lang="it-IT" dirty="0"/>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chemeClr val="tx2"/>
                </a:solidFill>
                <a:latin typeface="+mn-lt"/>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p:spPr>
        <p:txBody>
          <a:bodyPr/>
          <a:lstStyle>
            <a:lvl1pPr>
              <a:defRPr/>
            </a:lvl1pPr>
          </a:lstStyle>
          <a:p>
            <a:pPr>
              <a:defRPr/>
            </a:pPr>
            <a:fld id="{49AFEC01-BD6B-4FB3-9DD5-972C06D83DE5}" type="slidenum">
              <a:rPr lang="it-IT"/>
              <a:pPr>
                <a:defRPr/>
              </a:pPr>
              <a:t>‹N›</a:t>
            </a:fld>
            <a:endParaRPr lang="it-IT"/>
          </a:p>
        </p:txBody>
      </p:sp>
    </p:spTree>
    <p:extLst>
      <p:ext uri="{BB962C8B-B14F-4D97-AF65-F5344CB8AC3E}">
        <p14:creationId xmlns:p14="http://schemas.microsoft.com/office/powerpoint/2010/main" val="1037402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2051050" y="540692"/>
            <a:ext cx="6491288" cy="461665"/>
          </a:xfrm>
        </p:spPr>
        <p:txBody>
          <a:bodyPr/>
          <a:lstStyle>
            <a:lvl1pPr>
              <a:defRPr>
                <a:solidFill>
                  <a:schemeClr val="tx2"/>
                </a:solidFill>
                <a:latin typeface="+mj-lt"/>
              </a:defRPr>
            </a:lvl1p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solidFill>
                  <a:schemeClr val="tx2"/>
                </a:solidFill>
                <a:latin typeface="+mj-lt"/>
              </a:defRPr>
            </a:lvl1pPr>
            <a:lvl2pPr>
              <a:defRPr sz="2400">
                <a:solidFill>
                  <a:schemeClr val="tx2"/>
                </a:solidFill>
                <a:latin typeface="+mj-lt"/>
              </a:defRPr>
            </a:lvl2pPr>
            <a:lvl3pPr>
              <a:defRPr sz="2000">
                <a:solidFill>
                  <a:schemeClr val="tx2"/>
                </a:solidFill>
                <a:latin typeface="+mj-lt"/>
              </a:defRPr>
            </a:lvl3pPr>
            <a:lvl4pPr>
              <a:defRPr sz="1800">
                <a:solidFill>
                  <a:schemeClr val="tx2"/>
                </a:solidFill>
                <a:latin typeface="+mj-lt"/>
              </a:defRPr>
            </a:lvl4pPr>
            <a:lvl5pPr>
              <a:defRPr sz="1800">
                <a:solidFill>
                  <a:schemeClr val="tx2"/>
                </a:solidFill>
                <a:latin typeface="+mj-lt"/>
              </a:defRPr>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solidFill>
                  <a:schemeClr val="tx2"/>
                </a:solidFill>
                <a:latin typeface="+mj-lt"/>
              </a:defRPr>
            </a:lvl1pPr>
            <a:lvl2pPr>
              <a:defRPr sz="2400">
                <a:solidFill>
                  <a:schemeClr val="tx2"/>
                </a:solidFill>
                <a:latin typeface="+mj-lt"/>
              </a:defRPr>
            </a:lvl2pPr>
            <a:lvl3pPr>
              <a:defRPr sz="2000">
                <a:solidFill>
                  <a:schemeClr val="tx2"/>
                </a:solidFill>
                <a:latin typeface="+mj-lt"/>
              </a:defRPr>
            </a:lvl3pPr>
            <a:lvl4pPr>
              <a:defRPr sz="1800">
                <a:solidFill>
                  <a:schemeClr val="tx2"/>
                </a:solidFill>
                <a:latin typeface="+mj-lt"/>
              </a:defRPr>
            </a:lvl4pPr>
            <a:lvl5pPr>
              <a:defRPr sz="1800">
                <a:solidFill>
                  <a:schemeClr val="tx2"/>
                </a:solidFill>
                <a:latin typeface="+mj-lt"/>
              </a:defRPr>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schemeClr val="tx2"/>
                </a:solidFill>
                <a:latin typeface="+mj-lt"/>
              </a:defRPr>
            </a:lvl1pPr>
          </a:lstStyle>
          <a:p>
            <a:pPr>
              <a:defRPr/>
            </a:pPr>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chemeClr val="tx2"/>
                </a:solidFill>
                <a:latin typeface="+mj-lt"/>
              </a:defRPr>
            </a:lvl1pPr>
          </a:lstStyle>
          <a:p>
            <a:pPr>
              <a:defRPr/>
            </a:pPr>
            <a:endParaRPr lang="it-IT"/>
          </a:p>
        </p:txBody>
      </p:sp>
      <p:sp>
        <p:nvSpPr>
          <p:cNvPr id="7" name="Segnaposto numero diapositiva 6"/>
          <p:cNvSpPr>
            <a:spLocks noGrp="1"/>
          </p:cNvSpPr>
          <p:nvPr>
            <p:ph type="sldNum" sz="quarter" idx="12"/>
          </p:nvPr>
        </p:nvSpPr>
        <p:spPr>
          <a:xfrm>
            <a:off x="6553200" y="6356350"/>
            <a:ext cx="2133600" cy="365125"/>
          </a:xfrm>
          <a:solidFill>
            <a:schemeClr val="bg1"/>
          </a:solidFill>
        </p:spPr>
        <p:txBody>
          <a:bodyPr/>
          <a:lstStyle>
            <a:lvl1pPr>
              <a:defRPr>
                <a:solidFill>
                  <a:schemeClr val="tx2"/>
                </a:solidFill>
              </a:defRPr>
            </a:lvl1pPr>
          </a:lstStyle>
          <a:p>
            <a:pPr>
              <a:defRPr/>
            </a:pPr>
            <a:fld id="{BFF8BE98-EBA1-46F2-9DC8-7A5AEC1A4465}" type="slidenum">
              <a:rPr lang="it-IT" smtClean="0"/>
              <a:pPr>
                <a:defRPr/>
              </a:pPr>
              <a:t>‹N›</a:t>
            </a:fld>
            <a:endParaRPr lang="it-IT"/>
          </a:p>
        </p:txBody>
      </p:sp>
    </p:spTree>
    <p:extLst>
      <p:ext uri="{BB962C8B-B14F-4D97-AF65-F5344CB8AC3E}">
        <p14:creationId xmlns:p14="http://schemas.microsoft.com/office/powerpoint/2010/main" val="2111705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it-IT"/>
          </a:p>
        </p:txBody>
      </p:sp>
      <p:sp>
        <p:nvSpPr>
          <p:cNvPr id="9" name="Segnaposto numero diapositiva 8"/>
          <p:cNvSpPr>
            <a:spLocks noGrp="1"/>
          </p:cNvSpPr>
          <p:nvPr>
            <p:ph type="sldNum" sz="quarter" idx="12"/>
          </p:nvPr>
        </p:nvSpPr>
        <p:spPr>
          <a:xfrm>
            <a:off x="6553200" y="6356350"/>
            <a:ext cx="2133600" cy="365125"/>
          </a:xfrm>
        </p:spPr>
        <p:txBody>
          <a:bodyPr/>
          <a:lstStyle>
            <a:lvl1pPr>
              <a:defRPr/>
            </a:lvl1pPr>
          </a:lstStyle>
          <a:p>
            <a:pPr>
              <a:defRPr/>
            </a:pPr>
            <a:fld id="{6DB8284B-CCC6-46A5-98B8-185D885FE3BF}" type="slidenum">
              <a:rPr lang="it-IT"/>
              <a:pPr>
                <a:defRPr/>
              </a:pPr>
              <a:t>‹N›</a:t>
            </a:fld>
            <a:endParaRPr lang="it-IT"/>
          </a:p>
        </p:txBody>
      </p:sp>
    </p:spTree>
    <p:extLst>
      <p:ext uri="{BB962C8B-B14F-4D97-AF65-F5344CB8AC3E}">
        <p14:creationId xmlns:p14="http://schemas.microsoft.com/office/powerpoint/2010/main" val="4036065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schemeClr val="tx2"/>
                </a:solidFill>
                <a:latin typeface="+mn-lt"/>
              </a:defRPr>
            </a:lvl1pPr>
          </a:lstStyle>
          <a:p>
            <a:pPr>
              <a:defRPr/>
            </a:pPr>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chemeClr val="tx2"/>
                </a:solidFill>
                <a:latin typeface="+mn-lt"/>
              </a:defRPr>
            </a:lvl1pPr>
          </a:lstStyle>
          <a:p>
            <a:pPr>
              <a:defRPr/>
            </a:pPr>
            <a:endParaRPr lang="it-IT"/>
          </a:p>
        </p:txBody>
      </p:sp>
      <p:sp>
        <p:nvSpPr>
          <p:cNvPr id="5" name="Segnaposto numero diapositiva 4"/>
          <p:cNvSpPr>
            <a:spLocks noGrp="1"/>
          </p:cNvSpPr>
          <p:nvPr>
            <p:ph type="sldNum" sz="quarter" idx="12"/>
          </p:nvPr>
        </p:nvSpPr>
        <p:spPr>
          <a:xfrm>
            <a:off x="6553200" y="6356350"/>
            <a:ext cx="2133600" cy="365125"/>
          </a:xfrm>
        </p:spPr>
        <p:txBody>
          <a:bodyPr/>
          <a:lstStyle>
            <a:lvl1pPr>
              <a:defRPr/>
            </a:lvl1pPr>
          </a:lstStyle>
          <a:p>
            <a:pPr>
              <a:defRPr/>
            </a:pPr>
            <a:fld id="{251DD057-6705-48F0-A4E1-CAD00C31E097}" type="slidenum">
              <a:rPr lang="it-IT"/>
              <a:pPr>
                <a:defRPr/>
              </a:pPr>
              <a:t>‹N›</a:t>
            </a:fld>
            <a:endParaRPr lang="it-IT"/>
          </a:p>
        </p:txBody>
      </p:sp>
    </p:spTree>
    <p:extLst>
      <p:ext uri="{BB962C8B-B14F-4D97-AF65-F5344CB8AC3E}">
        <p14:creationId xmlns:p14="http://schemas.microsoft.com/office/powerpoint/2010/main" val="1733321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schemeClr val="tx2"/>
                </a:solidFill>
                <a:latin typeface="+mn-lt"/>
              </a:defRPr>
            </a:lvl1pPr>
          </a:lstStyle>
          <a:p>
            <a:pPr>
              <a:defRPr/>
            </a:pPr>
            <a:endParaRPr lang="it-IT" dirty="0"/>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chemeClr val="tx2"/>
                </a:solidFill>
                <a:latin typeface="+mn-lt"/>
              </a:defRPr>
            </a:lvl1pPr>
          </a:lstStyle>
          <a:p>
            <a:pPr>
              <a:defRPr/>
            </a:pPr>
            <a:endParaRPr lang="it-IT"/>
          </a:p>
        </p:txBody>
      </p:sp>
      <p:sp>
        <p:nvSpPr>
          <p:cNvPr id="4" name="Segnaposto numero diapositiva 3"/>
          <p:cNvSpPr>
            <a:spLocks noGrp="1"/>
          </p:cNvSpPr>
          <p:nvPr>
            <p:ph type="sldNum" sz="quarter" idx="12"/>
          </p:nvPr>
        </p:nvSpPr>
        <p:spPr>
          <a:xfrm>
            <a:off x="6553200" y="6356350"/>
            <a:ext cx="2133600" cy="365125"/>
          </a:xfrm>
        </p:spPr>
        <p:txBody>
          <a:bodyPr/>
          <a:lstStyle>
            <a:lvl1pPr>
              <a:defRPr/>
            </a:lvl1pPr>
          </a:lstStyle>
          <a:p>
            <a:pPr>
              <a:defRPr/>
            </a:pPr>
            <a:fld id="{D0C8A728-9664-4A02-8553-5D64C04572C3}" type="slidenum">
              <a:rPr lang="it-IT"/>
              <a:pPr>
                <a:defRPr/>
              </a:pPr>
              <a:t>‹N›</a:t>
            </a:fld>
            <a:endParaRPr lang="it-IT"/>
          </a:p>
        </p:txBody>
      </p:sp>
    </p:spTree>
    <p:extLst>
      <p:ext uri="{BB962C8B-B14F-4D97-AF65-F5344CB8AC3E}">
        <p14:creationId xmlns:p14="http://schemas.microsoft.com/office/powerpoint/2010/main" val="3432433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727214"/>
            <a:ext cx="3008313" cy="707886"/>
          </a:xfrm>
        </p:spPr>
        <p:txBody>
          <a:bodyPr anchor="b"/>
          <a:lstStyle>
            <a:lvl1pPr algn="l">
              <a:defRPr sz="2000" b="1">
                <a:solidFill>
                  <a:schemeClr val="tx2"/>
                </a:solidFill>
                <a:latin typeface="+mn-lt"/>
              </a:defRPr>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solidFill>
                  <a:schemeClr val="tx2"/>
                </a:solidFill>
                <a:latin typeface="+mn-lt"/>
              </a:defRPr>
            </a:lvl1pPr>
            <a:lvl2pPr>
              <a:defRPr sz="2800">
                <a:solidFill>
                  <a:schemeClr val="tx2"/>
                </a:solidFill>
                <a:latin typeface="+mn-lt"/>
              </a:defRPr>
            </a:lvl2pPr>
            <a:lvl3pPr>
              <a:defRPr sz="2400">
                <a:solidFill>
                  <a:schemeClr val="tx2"/>
                </a:solidFill>
                <a:latin typeface="+mn-lt"/>
              </a:defRPr>
            </a:lvl3pPr>
            <a:lvl4pPr>
              <a:defRPr sz="2000">
                <a:solidFill>
                  <a:schemeClr val="tx2"/>
                </a:solidFill>
                <a:latin typeface="+mn-lt"/>
              </a:defRPr>
            </a:lvl4pPr>
            <a:lvl5pPr>
              <a:defRPr sz="2000">
                <a:solidFill>
                  <a:schemeClr val="tx2"/>
                </a:solidFill>
                <a:latin typeface="+mn-lt"/>
              </a:defRPr>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it-IT"/>
          </a:p>
        </p:txBody>
      </p:sp>
      <p:sp>
        <p:nvSpPr>
          <p:cNvPr id="7" name="Segnaposto numero diapositiva 6"/>
          <p:cNvSpPr>
            <a:spLocks noGrp="1"/>
          </p:cNvSpPr>
          <p:nvPr>
            <p:ph type="sldNum" sz="quarter" idx="12"/>
          </p:nvPr>
        </p:nvSpPr>
        <p:spPr>
          <a:xfrm>
            <a:off x="6553200" y="6356350"/>
            <a:ext cx="2133600" cy="365125"/>
          </a:xfrm>
        </p:spPr>
        <p:txBody>
          <a:bodyPr/>
          <a:lstStyle>
            <a:lvl1pPr>
              <a:defRPr/>
            </a:lvl1pPr>
          </a:lstStyle>
          <a:p>
            <a:pPr>
              <a:defRPr/>
            </a:pPr>
            <a:fld id="{1DB017D1-A277-43CC-BF0A-40D28A3E7483}" type="slidenum">
              <a:rPr lang="it-IT"/>
              <a:pPr>
                <a:defRPr/>
              </a:pPr>
              <a:t>‹N›</a:t>
            </a:fld>
            <a:endParaRPr lang="it-IT"/>
          </a:p>
        </p:txBody>
      </p:sp>
    </p:spTree>
    <p:extLst>
      <p:ext uri="{BB962C8B-B14F-4D97-AF65-F5344CB8AC3E}">
        <p14:creationId xmlns:p14="http://schemas.microsoft.com/office/powerpoint/2010/main" val="2864651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967228"/>
            <a:ext cx="5486400" cy="400110"/>
          </a:xfrm>
        </p:spPr>
        <p:txBody>
          <a:bodyPr anchor="b"/>
          <a:lstStyle>
            <a:lvl1pPr algn="l">
              <a:defRPr sz="2000" b="1">
                <a:solidFill>
                  <a:schemeClr val="tx2"/>
                </a:solidFill>
              </a:defRPr>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schemeClr val="tx2"/>
                </a:solidFill>
                <a:latin typeface="+mn-lt"/>
              </a:defRPr>
            </a:lvl1pPr>
          </a:lstStyle>
          <a:p>
            <a:pPr>
              <a:defRPr/>
            </a:pPr>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chemeClr val="tx2"/>
                </a:solidFill>
                <a:latin typeface="+mn-lt"/>
              </a:defRPr>
            </a:lvl1pPr>
          </a:lstStyle>
          <a:p>
            <a:pPr>
              <a:defRPr/>
            </a:pPr>
            <a:endParaRPr lang="it-IT"/>
          </a:p>
        </p:txBody>
      </p:sp>
      <p:sp>
        <p:nvSpPr>
          <p:cNvPr id="7" name="Segnaposto numero diapositiva 6"/>
          <p:cNvSpPr>
            <a:spLocks noGrp="1"/>
          </p:cNvSpPr>
          <p:nvPr>
            <p:ph type="sldNum" sz="quarter" idx="12"/>
          </p:nvPr>
        </p:nvSpPr>
        <p:spPr>
          <a:xfrm>
            <a:off x="6553200" y="6356350"/>
            <a:ext cx="2133600" cy="365125"/>
          </a:xfrm>
          <a:solidFill>
            <a:schemeClr val="bg1"/>
          </a:solidFill>
        </p:spPr>
        <p:txBody>
          <a:bodyPr/>
          <a:lstStyle>
            <a:lvl1pPr>
              <a:defRPr>
                <a:solidFill>
                  <a:schemeClr val="tx2"/>
                </a:solidFill>
              </a:defRPr>
            </a:lvl1pPr>
          </a:lstStyle>
          <a:p>
            <a:pPr>
              <a:defRPr/>
            </a:pPr>
            <a:fld id="{8C1FBBA8-1AA3-497F-AB18-8B849EF23B32}" type="slidenum">
              <a:rPr lang="it-IT" smtClean="0"/>
              <a:pPr>
                <a:defRPr/>
              </a:pPr>
              <a:t>‹N›</a:t>
            </a:fld>
            <a:endParaRPr lang="it-IT"/>
          </a:p>
        </p:txBody>
      </p:sp>
    </p:spTree>
    <p:extLst>
      <p:ext uri="{BB962C8B-B14F-4D97-AF65-F5344CB8AC3E}">
        <p14:creationId xmlns:p14="http://schemas.microsoft.com/office/powerpoint/2010/main" val="3486369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316017">
            <a:off x="534988" y="1554163"/>
            <a:ext cx="7913687"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Segnaposto titolo 1"/>
          <p:cNvSpPr>
            <a:spLocks noGrp="1"/>
          </p:cNvSpPr>
          <p:nvPr>
            <p:ph type="title"/>
          </p:nvPr>
        </p:nvSpPr>
        <p:spPr bwMode="auto">
          <a:xfrm>
            <a:off x="2051050" y="540692"/>
            <a:ext cx="6491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it-IT" altLang="it-IT" smtClean="0"/>
              <a:t>Fare clic per modificare lo stile del titolo</a:t>
            </a:r>
          </a:p>
        </p:txBody>
      </p:sp>
      <p:sp>
        <p:nvSpPr>
          <p:cNvPr id="1028" name="Segnaposto testo 2"/>
          <p:cNvSpPr>
            <a:spLocks noGrp="1"/>
          </p:cNvSpPr>
          <p:nvPr>
            <p:ph type="body" idx="1"/>
          </p:nvPr>
        </p:nvSpPr>
        <p:spPr bwMode="auto">
          <a:xfrm>
            <a:off x="179388" y="1125538"/>
            <a:ext cx="8856662"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9" name="Segnaposto numero diapositiva 5"/>
          <p:cNvSpPr>
            <a:spLocks noGrp="1"/>
          </p:cNvSpPr>
          <p:nvPr>
            <p:ph type="sldNum" sz="quarter" idx="4"/>
          </p:nvPr>
        </p:nvSpPr>
        <p:spPr>
          <a:xfrm>
            <a:off x="8662988" y="592138"/>
            <a:ext cx="466725" cy="365125"/>
          </a:xfrm>
          <a:prstGeom prst="rect">
            <a:avLst/>
          </a:prstGeom>
          <a:solidFill>
            <a:schemeClr val="tx2"/>
          </a:solidFill>
        </p:spPr>
        <p:txBody>
          <a:bodyPr/>
          <a:lstStyle>
            <a:lvl1pPr algn="r" fontAlgn="auto">
              <a:spcBef>
                <a:spcPts val="0"/>
              </a:spcBef>
              <a:spcAft>
                <a:spcPts val="0"/>
              </a:spcAft>
              <a:defRPr sz="1400">
                <a:solidFill>
                  <a:schemeClr val="bg1"/>
                </a:solidFill>
                <a:latin typeface="Verdana" pitchFamily="34" charset="0"/>
                <a:ea typeface="Verdana" pitchFamily="34" charset="0"/>
                <a:cs typeface="Verdana" pitchFamily="34" charset="0"/>
              </a:defRPr>
            </a:lvl1pPr>
          </a:lstStyle>
          <a:p>
            <a:pPr>
              <a:defRPr/>
            </a:pPr>
            <a:fld id="{63189B99-9EB4-4BE4-92FD-A185037123A9}" type="slidenum">
              <a:rPr lang="it-IT"/>
              <a:pPr>
                <a:defRPr/>
              </a:pPr>
              <a:t>‹N›</a:t>
            </a:fld>
            <a:endParaRPr lang="it-IT" dirty="0"/>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lang="it-IT" sz="2400" b="1" kern="1200" dirty="0">
          <a:solidFill>
            <a:schemeClr val="tx2"/>
          </a:solidFill>
          <a:latin typeface="+mj-lt"/>
          <a:ea typeface="Verdana" pitchFamily="34" charset="0"/>
          <a:cs typeface="Verdana" pitchFamily="34" charset="0"/>
        </a:defRPr>
      </a:lvl1pPr>
      <a:lvl2pPr algn="ctr" rtl="0" eaLnBrk="0" fontAlgn="base" hangingPunct="0">
        <a:spcBef>
          <a:spcPct val="0"/>
        </a:spcBef>
        <a:spcAft>
          <a:spcPct val="0"/>
        </a:spcAft>
        <a:defRPr sz="2400" b="1">
          <a:solidFill>
            <a:srgbClr val="7A9D0B"/>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2400" b="1">
          <a:solidFill>
            <a:srgbClr val="7A9D0B"/>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2400" b="1">
          <a:solidFill>
            <a:srgbClr val="7A9D0B"/>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2400" b="1">
          <a:solidFill>
            <a:srgbClr val="7A9D0B"/>
          </a:solidFill>
          <a:latin typeface="Verdana" pitchFamily="34" charset="0"/>
          <a:ea typeface="Verdana" pitchFamily="34" charset="0"/>
          <a:cs typeface="Verdana" pitchFamily="34" charset="0"/>
        </a:defRPr>
      </a:lvl5pPr>
      <a:lvl6pPr marL="457200" algn="ctr" rtl="0" fontAlgn="base">
        <a:spcBef>
          <a:spcPct val="0"/>
        </a:spcBef>
        <a:spcAft>
          <a:spcPct val="0"/>
        </a:spcAft>
        <a:defRPr sz="2400" b="1">
          <a:solidFill>
            <a:srgbClr val="7A9D0B"/>
          </a:solidFill>
          <a:latin typeface="Verdana" pitchFamily="34" charset="0"/>
        </a:defRPr>
      </a:lvl6pPr>
      <a:lvl7pPr marL="914400" algn="ctr" rtl="0" fontAlgn="base">
        <a:spcBef>
          <a:spcPct val="0"/>
        </a:spcBef>
        <a:spcAft>
          <a:spcPct val="0"/>
        </a:spcAft>
        <a:defRPr sz="2400" b="1">
          <a:solidFill>
            <a:srgbClr val="7A9D0B"/>
          </a:solidFill>
          <a:latin typeface="Verdana" pitchFamily="34" charset="0"/>
        </a:defRPr>
      </a:lvl7pPr>
      <a:lvl8pPr marL="1371600" algn="ctr" rtl="0" fontAlgn="base">
        <a:spcBef>
          <a:spcPct val="0"/>
        </a:spcBef>
        <a:spcAft>
          <a:spcPct val="0"/>
        </a:spcAft>
        <a:defRPr sz="2400" b="1">
          <a:solidFill>
            <a:srgbClr val="7A9D0B"/>
          </a:solidFill>
          <a:latin typeface="Verdana" pitchFamily="34" charset="0"/>
        </a:defRPr>
      </a:lvl8pPr>
      <a:lvl9pPr marL="1828800" algn="ctr" rtl="0" fontAlgn="base">
        <a:spcBef>
          <a:spcPct val="0"/>
        </a:spcBef>
        <a:spcAft>
          <a:spcPct val="0"/>
        </a:spcAft>
        <a:defRPr sz="2400" b="1">
          <a:solidFill>
            <a:srgbClr val="7A9D0B"/>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2000" b="1" kern="1200">
          <a:solidFill>
            <a:schemeClr val="tx1"/>
          </a:solidFill>
          <a:latin typeface="+mj-lt"/>
          <a:ea typeface="Verdana" pitchFamily="34" charset="0"/>
          <a:cs typeface="Verdana"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j-lt"/>
          <a:ea typeface="Verdana" pitchFamily="34" charset="0"/>
          <a:cs typeface="Verdana" pitchFamily="34" charset="0"/>
        </a:defRPr>
      </a:lvl2pPr>
      <a:lvl3pPr marL="1143000" indent="-228600" algn="l" rtl="0" eaLnBrk="0" fontAlgn="base" hangingPunct="0">
        <a:spcBef>
          <a:spcPct val="20000"/>
        </a:spcBef>
        <a:spcAft>
          <a:spcPct val="0"/>
        </a:spcAft>
        <a:buFont typeface="Arial" charset="0"/>
        <a:buChar char="•"/>
        <a:defRPr kern="1200">
          <a:solidFill>
            <a:schemeClr val="tx1"/>
          </a:solidFill>
          <a:latin typeface="+mj-lt"/>
          <a:ea typeface="Verdana" pitchFamily="34" charset="0"/>
          <a:cs typeface="Verdana" pitchFamily="34" charset="0"/>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j-lt"/>
          <a:ea typeface="Verdana" pitchFamily="34" charset="0"/>
          <a:cs typeface="Verdana" pitchFamily="34" charset="0"/>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j-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gif"/></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eumayors.eu/about/signatories_en.html?city_id=6333&amp;sea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3"/>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latin typeface="Calibri" pitchFamily="34" charset="0"/>
            </a:endParaRPr>
          </a:p>
        </p:txBody>
      </p:sp>
      <p:sp>
        <p:nvSpPr>
          <p:cNvPr id="13315" name="Rectangle 6"/>
          <p:cNvSpPr>
            <a:spLocks noChangeArrowheads="1"/>
          </p:cNvSpPr>
          <p:nvPr/>
        </p:nvSpPr>
        <p:spPr bwMode="auto">
          <a:xfrm>
            <a:off x="8686800" y="992188"/>
            <a:ext cx="457200" cy="492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latin typeface="Calibri" pitchFamily="34" charset="0"/>
            </a:endParaRPr>
          </a:p>
        </p:txBody>
      </p:sp>
      <p:sp>
        <p:nvSpPr>
          <p:cNvPr id="6" name="Rettangolo 5"/>
          <p:cNvSpPr/>
          <p:nvPr/>
        </p:nvSpPr>
        <p:spPr>
          <a:xfrm>
            <a:off x="71438" y="71438"/>
            <a:ext cx="1547812" cy="8366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 name="Rettangolo 1"/>
          <p:cNvSpPr/>
          <p:nvPr/>
        </p:nvSpPr>
        <p:spPr>
          <a:xfrm>
            <a:off x="683568" y="2564904"/>
            <a:ext cx="8003232" cy="20882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t>Piano di Azione Congiunto per l’Energia </a:t>
            </a:r>
            <a:r>
              <a:rPr lang="it-IT" sz="3200" dirty="0" smtClean="0"/>
              <a:t>Sostenibile della Valle Caudina</a:t>
            </a:r>
          </a:p>
          <a:p>
            <a:pPr algn="ctr">
              <a:spcAft>
                <a:spcPts val="600"/>
              </a:spcAft>
            </a:pPr>
            <a:r>
              <a:rPr lang="it-IT" sz="3200" dirty="0" smtClean="0"/>
              <a:t>JOINT PAES</a:t>
            </a:r>
          </a:p>
        </p:txBody>
      </p:sp>
      <p:sp>
        <p:nvSpPr>
          <p:cNvPr id="3" name="Rettangolo 2"/>
          <p:cNvSpPr/>
          <p:nvPr/>
        </p:nvSpPr>
        <p:spPr>
          <a:xfrm>
            <a:off x="1619250" y="1196752"/>
            <a:ext cx="6121102" cy="111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tx2"/>
                </a:solidFill>
              </a:rPr>
              <a:t>Associazione intercomunale della Valle Caudina</a:t>
            </a:r>
            <a:endParaRPr lang="it-IT" sz="1400" dirty="0">
              <a:solidFill>
                <a:schemeClr val="tx2"/>
              </a:solidFill>
            </a:endParaRPr>
          </a:p>
          <a:p>
            <a:pPr algn="ctr"/>
            <a:r>
              <a:rPr lang="it-IT" sz="1400" dirty="0">
                <a:solidFill>
                  <a:schemeClr val="tx2"/>
                </a:solidFill>
              </a:rPr>
              <a:t>Comuni:</a:t>
            </a:r>
          </a:p>
          <a:p>
            <a:pPr algn="ctr"/>
            <a:r>
              <a:rPr lang="it-IT" sz="1400" b="1" dirty="0">
                <a:solidFill>
                  <a:schemeClr val="tx2"/>
                </a:solidFill>
              </a:rPr>
              <a:t>Airola (BN), Arpaia (BN), Bonea (BN), Bucciano (BN), Cervinara (AV), Forchia (AV), Moiano (BN), Montesarchio (BN), Pannarano (BN), Paolisi (BN), Roccabascerana (AV), Rotondi (AV),San Martino V.C. (AV)</a:t>
            </a:r>
            <a:endParaRPr lang="it-IT" sz="1400" dirty="0">
              <a:solidFill>
                <a:schemeClr val="tx2"/>
              </a:solidFill>
            </a:endParaRPr>
          </a:p>
        </p:txBody>
      </p:sp>
      <p:sp>
        <p:nvSpPr>
          <p:cNvPr id="4" name="Rettangolo 3"/>
          <p:cNvSpPr/>
          <p:nvPr/>
        </p:nvSpPr>
        <p:spPr>
          <a:xfrm>
            <a:off x="1691680" y="5013176"/>
            <a:ext cx="6048672" cy="1584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2"/>
                </a:solidFill>
              </a:rPr>
              <a:t>Operazione cofinanziata con il POR Campania FESR 2007-2013.</a:t>
            </a:r>
            <a:endParaRPr lang="it-IT" b="1" dirty="0">
              <a:solidFill>
                <a:schemeClr val="tx2"/>
              </a:solidFill>
            </a:endParaRPr>
          </a:p>
          <a:p>
            <a:pPr algn="ctr"/>
            <a:r>
              <a:rPr lang="it-IT" dirty="0">
                <a:solidFill>
                  <a:schemeClr val="tx2"/>
                </a:solidFill>
              </a:rPr>
              <a:t>Asse n. 3 Energia. Obiettivo Operativo 3.3 – Contenimento ed efficienza della </a:t>
            </a:r>
            <a:r>
              <a:rPr lang="it-IT" dirty="0" smtClean="0">
                <a:solidFill>
                  <a:schemeClr val="tx2"/>
                </a:solidFill>
              </a:rPr>
              <a:t>domanda</a:t>
            </a:r>
          </a:p>
          <a:p>
            <a:pPr algn="ctr"/>
            <a:endParaRPr lang="it-IT" b="1" dirty="0">
              <a:solidFill>
                <a:schemeClr val="tx2"/>
              </a:solidFill>
            </a:endParaRPr>
          </a:p>
          <a:p>
            <a:pPr algn="ctr"/>
            <a:r>
              <a:rPr lang="it-IT" b="1" dirty="0" smtClean="0">
                <a:solidFill>
                  <a:schemeClr val="tx2"/>
                </a:solidFill>
              </a:rPr>
              <a:t>Roberto Formato</a:t>
            </a:r>
          </a:p>
          <a:p>
            <a:pPr algn="ctr"/>
            <a:r>
              <a:rPr lang="it-IT" b="1" dirty="0" smtClean="0">
                <a:solidFill>
                  <a:schemeClr val="tx2"/>
                </a:solidFill>
              </a:rPr>
              <a:t>Montesarchio, 27 novembre 2015</a:t>
            </a:r>
            <a:endParaRPr lang="it-IT" b="1"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373886"/>
            <a:ext cx="8146802" cy="646331"/>
          </a:xfrm>
        </p:spPr>
        <p:txBody>
          <a:bodyPr/>
          <a:lstStyle/>
          <a:p>
            <a:r>
              <a:rPr lang="it-IT" sz="3600" dirty="0" smtClean="0"/>
              <a:t>Le leve strategiche</a:t>
            </a:r>
            <a:endParaRPr lang="it-IT" sz="3600" dirty="0"/>
          </a:p>
        </p:txBody>
      </p:sp>
      <p:grpSp>
        <p:nvGrpSpPr>
          <p:cNvPr id="4" name="Gruppo 3"/>
          <p:cNvGrpSpPr/>
          <p:nvPr/>
        </p:nvGrpSpPr>
        <p:grpSpPr>
          <a:xfrm>
            <a:off x="4788024" y="1628800"/>
            <a:ext cx="4176464" cy="1512168"/>
            <a:chOff x="4788024" y="1628800"/>
            <a:chExt cx="4176464" cy="1512168"/>
          </a:xfrm>
        </p:grpSpPr>
        <p:sp>
          <p:nvSpPr>
            <p:cNvPr id="12" name="Rettangolo 11"/>
            <p:cNvSpPr/>
            <p:nvPr/>
          </p:nvSpPr>
          <p:spPr>
            <a:xfrm>
              <a:off x="5580112" y="1628800"/>
              <a:ext cx="3384376" cy="1512168"/>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630238" algn="l"/>
                </a:tabLst>
              </a:pPr>
              <a:r>
                <a:rPr lang="it-IT" sz="2400" b="1" dirty="0" smtClean="0"/>
                <a:t>	Una economia</a:t>
              </a:r>
            </a:p>
            <a:p>
              <a:pPr algn="r">
                <a:tabLst>
                  <a:tab pos="536575" algn="l"/>
                </a:tabLst>
              </a:pPr>
              <a:r>
                <a:rPr lang="it-IT" sz="2400" b="1" dirty="0" smtClean="0"/>
                <a:t>più intraprendente</a:t>
              </a:r>
              <a:endParaRPr lang="it-IT" sz="2400" b="1" dirty="0"/>
            </a:p>
          </p:txBody>
        </p:sp>
        <p:sp>
          <p:nvSpPr>
            <p:cNvPr id="6" name="Ovale 5"/>
            <p:cNvSpPr/>
            <p:nvPr/>
          </p:nvSpPr>
          <p:spPr>
            <a:xfrm>
              <a:off x="4788024" y="1628800"/>
              <a:ext cx="1584176" cy="1512168"/>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7200" dirty="0" smtClean="0">
                  <a:solidFill>
                    <a:schemeClr val="bg1"/>
                  </a:solidFill>
                </a:rPr>
                <a:t>I</a:t>
              </a:r>
              <a:endParaRPr lang="it-IT" sz="7200" dirty="0">
                <a:solidFill>
                  <a:schemeClr val="bg1"/>
                </a:solidFill>
              </a:endParaRPr>
            </a:p>
          </p:txBody>
        </p:sp>
      </p:grpSp>
      <p:grpSp>
        <p:nvGrpSpPr>
          <p:cNvPr id="9" name="Gruppo 8"/>
          <p:cNvGrpSpPr/>
          <p:nvPr/>
        </p:nvGrpSpPr>
        <p:grpSpPr>
          <a:xfrm>
            <a:off x="4716016" y="4221088"/>
            <a:ext cx="4248472" cy="1512168"/>
            <a:chOff x="4716016" y="4221088"/>
            <a:chExt cx="4248472" cy="1512168"/>
          </a:xfrm>
        </p:grpSpPr>
        <p:sp>
          <p:nvSpPr>
            <p:cNvPr id="13" name="Rettangolo 12"/>
            <p:cNvSpPr/>
            <p:nvPr/>
          </p:nvSpPr>
          <p:spPr>
            <a:xfrm>
              <a:off x="5508104" y="4221088"/>
              <a:ext cx="3456384" cy="151216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630238" algn="l"/>
                </a:tabLst>
              </a:pPr>
              <a:r>
                <a:rPr lang="it-IT" sz="2400" b="1" dirty="0" smtClean="0"/>
                <a:t>	Una comunità</a:t>
              </a:r>
            </a:p>
            <a:p>
              <a:pPr algn="ctr">
                <a:tabLst>
                  <a:tab pos="898525" algn="l"/>
                </a:tabLst>
              </a:pPr>
              <a:r>
                <a:rPr lang="it-IT" sz="2400" b="1" dirty="0" smtClean="0"/>
                <a:t>          più vivace</a:t>
              </a:r>
              <a:endParaRPr lang="it-IT" sz="2400" b="1" dirty="0"/>
            </a:p>
          </p:txBody>
        </p:sp>
        <p:sp>
          <p:nvSpPr>
            <p:cNvPr id="7" name="Ovale 6"/>
            <p:cNvSpPr/>
            <p:nvPr/>
          </p:nvSpPr>
          <p:spPr>
            <a:xfrm>
              <a:off x="4716016" y="4221088"/>
              <a:ext cx="1584176" cy="1512168"/>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7200" dirty="0" smtClean="0">
                  <a:solidFill>
                    <a:schemeClr val="bg1"/>
                  </a:solidFill>
                </a:rPr>
                <a:t>V</a:t>
              </a:r>
              <a:endParaRPr lang="it-IT" sz="7200" dirty="0">
                <a:solidFill>
                  <a:schemeClr val="bg1"/>
                </a:solidFill>
              </a:endParaRPr>
            </a:p>
          </p:txBody>
        </p:sp>
      </p:grpSp>
      <p:grpSp>
        <p:nvGrpSpPr>
          <p:cNvPr id="3" name="Gruppo 2"/>
          <p:cNvGrpSpPr/>
          <p:nvPr/>
        </p:nvGrpSpPr>
        <p:grpSpPr>
          <a:xfrm>
            <a:off x="107504" y="1628800"/>
            <a:ext cx="4032448" cy="1512168"/>
            <a:chOff x="107504" y="1628800"/>
            <a:chExt cx="4032448" cy="1512168"/>
          </a:xfrm>
        </p:grpSpPr>
        <p:sp>
          <p:nvSpPr>
            <p:cNvPr id="11" name="Rettangolo 10"/>
            <p:cNvSpPr/>
            <p:nvPr/>
          </p:nvSpPr>
          <p:spPr>
            <a:xfrm>
              <a:off x="899592" y="1628800"/>
              <a:ext cx="3240360" cy="1512168"/>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630238" algn="l"/>
                </a:tabLst>
              </a:pPr>
              <a:r>
                <a:rPr lang="it-IT" sz="2400" b="1" dirty="0" smtClean="0"/>
                <a:t>	Un territorio</a:t>
              </a:r>
            </a:p>
            <a:p>
              <a:pPr algn="ctr">
                <a:tabLst>
                  <a:tab pos="630238" algn="l"/>
                </a:tabLst>
              </a:pPr>
              <a:r>
                <a:rPr lang="it-IT" sz="2400" b="1" dirty="0" smtClean="0"/>
                <a:t>	più vivibile</a:t>
              </a:r>
              <a:endParaRPr lang="it-IT" sz="2400" b="1" dirty="0"/>
            </a:p>
          </p:txBody>
        </p:sp>
        <p:sp>
          <p:nvSpPr>
            <p:cNvPr id="5" name="Ovale 4"/>
            <p:cNvSpPr/>
            <p:nvPr/>
          </p:nvSpPr>
          <p:spPr>
            <a:xfrm>
              <a:off x="107504" y="1628800"/>
              <a:ext cx="1584176" cy="151216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7200" dirty="0" smtClean="0">
                  <a:solidFill>
                    <a:schemeClr val="bg1"/>
                  </a:solidFill>
                </a:rPr>
                <a:t>V</a:t>
              </a:r>
              <a:endParaRPr lang="it-IT" sz="7200" dirty="0">
                <a:solidFill>
                  <a:schemeClr val="bg1"/>
                </a:solidFill>
              </a:endParaRPr>
            </a:p>
          </p:txBody>
        </p:sp>
      </p:grpSp>
      <p:grpSp>
        <p:nvGrpSpPr>
          <p:cNvPr id="10" name="Gruppo 9"/>
          <p:cNvGrpSpPr/>
          <p:nvPr/>
        </p:nvGrpSpPr>
        <p:grpSpPr>
          <a:xfrm>
            <a:off x="107504" y="4221088"/>
            <a:ext cx="4032448" cy="1512168"/>
            <a:chOff x="107504" y="4221088"/>
            <a:chExt cx="4032448" cy="1512168"/>
          </a:xfrm>
        </p:grpSpPr>
        <p:sp>
          <p:nvSpPr>
            <p:cNvPr id="14" name="Rettangolo 13"/>
            <p:cNvSpPr/>
            <p:nvPr/>
          </p:nvSpPr>
          <p:spPr>
            <a:xfrm>
              <a:off x="899592" y="4221088"/>
              <a:ext cx="3240360" cy="1512168"/>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630238" algn="l"/>
                </a:tabLst>
              </a:pPr>
              <a:r>
                <a:rPr lang="it-IT" sz="2400" b="1" dirty="0" smtClean="0"/>
                <a:t>	Una gestione</a:t>
              </a:r>
            </a:p>
            <a:p>
              <a:pPr algn="ctr">
                <a:tabLst>
                  <a:tab pos="630238" algn="l"/>
                </a:tabLst>
              </a:pPr>
              <a:r>
                <a:rPr lang="it-IT" sz="2400" b="1" dirty="0"/>
                <a:t> </a:t>
              </a:r>
              <a:r>
                <a:rPr lang="it-IT" sz="2400" b="1" dirty="0" smtClean="0"/>
                <a:t>        più economica</a:t>
              </a:r>
              <a:endParaRPr lang="it-IT" sz="2400" b="1" dirty="0"/>
            </a:p>
          </p:txBody>
        </p:sp>
        <p:sp>
          <p:nvSpPr>
            <p:cNvPr id="8" name="Ovale 7"/>
            <p:cNvSpPr/>
            <p:nvPr/>
          </p:nvSpPr>
          <p:spPr>
            <a:xfrm>
              <a:off x="107504" y="4221088"/>
              <a:ext cx="1584176" cy="1512168"/>
            </a:xfrm>
            <a:prstGeom prst="ellipse">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7200" dirty="0" smtClean="0">
                  <a:solidFill>
                    <a:schemeClr val="bg1"/>
                  </a:solidFill>
                </a:rPr>
                <a:t>E</a:t>
              </a:r>
              <a:endParaRPr lang="it-IT" sz="7200" dirty="0">
                <a:solidFill>
                  <a:schemeClr val="bg1"/>
                </a:solidFill>
              </a:endParaRPr>
            </a:p>
          </p:txBody>
        </p:sp>
      </p:grpSp>
      <p:sp>
        <p:nvSpPr>
          <p:cNvPr id="17" name="Triangolo isoscele 16"/>
          <p:cNvSpPr/>
          <p:nvPr/>
        </p:nvSpPr>
        <p:spPr>
          <a:xfrm rot="5400000">
            <a:off x="3445349" y="2227176"/>
            <a:ext cx="2088232" cy="31541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riangolo isoscele 17"/>
          <p:cNvSpPr/>
          <p:nvPr/>
        </p:nvSpPr>
        <p:spPr>
          <a:xfrm rot="10800000">
            <a:off x="5987592" y="3563113"/>
            <a:ext cx="2088232" cy="31541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Triangolo isoscele 18"/>
          <p:cNvSpPr/>
          <p:nvPr/>
        </p:nvSpPr>
        <p:spPr>
          <a:xfrm rot="16200000">
            <a:off x="3397560" y="4819464"/>
            <a:ext cx="2088232" cy="31541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Triangolo isoscele 19"/>
          <p:cNvSpPr/>
          <p:nvPr/>
        </p:nvSpPr>
        <p:spPr>
          <a:xfrm>
            <a:off x="1259632" y="3570554"/>
            <a:ext cx="2088232" cy="31541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6811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9"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500"/>
                            </p:stCondLst>
                            <p:childTnLst>
                              <p:par>
                                <p:cTn id="23" presetID="2" presetClass="entr" presetSubtype="3"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1+#ppt_w/2"/>
                                          </p:val>
                                        </p:tav>
                                        <p:tav tm="100000">
                                          <p:val>
                                            <p:strVal val="#ppt_x"/>
                                          </p:val>
                                        </p:tav>
                                      </p:tavLst>
                                    </p:anim>
                                    <p:anim calcmode="lin" valueType="num">
                                      <p:cBhvr additive="base">
                                        <p:cTn id="26"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500"/>
                            </p:stCondLst>
                            <p:childTnLst>
                              <p:par>
                                <p:cTn id="35" presetID="2" presetClass="entr" presetSubtype="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1+#ppt_w/2"/>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500"/>
                            </p:stCondLst>
                            <p:childTnLst>
                              <p:par>
                                <p:cTn id="47" presetID="2" presetClass="entr" presetSubtype="1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0-#ppt_w/2"/>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a:xfrm>
            <a:off x="251520" y="3449529"/>
            <a:ext cx="8290818" cy="646331"/>
          </a:xfrm>
        </p:spPr>
        <p:txBody>
          <a:bodyPr/>
          <a:lstStyle/>
          <a:p>
            <a:pPr algn="ctr" eaLnBrk="1" hangingPunct="1"/>
            <a:r>
              <a:rPr lang="it-IT" altLang="it-IT" sz="3600" dirty="0" smtClean="0"/>
              <a:t>Le fasi del progetto</a:t>
            </a:r>
            <a:endParaRPr altLang="it-IT" sz="3600" dirty="0" smtClean="0"/>
          </a:p>
        </p:txBody>
      </p:sp>
    </p:spTree>
    <p:extLst>
      <p:ext uri="{BB962C8B-B14F-4D97-AF65-F5344CB8AC3E}">
        <p14:creationId xmlns:p14="http://schemas.microsoft.com/office/powerpoint/2010/main" val="1871661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332656"/>
            <a:ext cx="8146802" cy="646331"/>
          </a:xfrm>
        </p:spPr>
        <p:txBody>
          <a:bodyPr/>
          <a:lstStyle/>
          <a:p>
            <a:r>
              <a:rPr lang="it-IT" sz="3600" dirty="0" smtClean="0"/>
              <a:t>Le fasi </a:t>
            </a:r>
            <a:endParaRPr lang="it-IT" sz="3600" dirty="0"/>
          </a:p>
        </p:txBody>
      </p:sp>
      <p:sp>
        <p:nvSpPr>
          <p:cNvPr id="3" name="Segnaposto contenuto 2"/>
          <p:cNvSpPr>
            <a:spLocks noGrp="1"/>
          </p:cNvSpPr>
          <p:nvPr>
            <p:ph idx="1"/>
          </p:nvPr>
        </p:nvSpPr>
        <p:spPr>
          <a:xfrm>
            <a:off x="457200" y="1484784"/>
            <a:ext cx="7067128" cy="4464496"/>
          </a:xfrm>
        </p:spPr>
        <p:txBody>
          <a:bodyPr/>
          <a:lstStyle/>
          <a:p>
            <a:pPr marL="457200" indent="-457200">
              <a:buFont typeface="+mj-lt"/>
              <a:buAutoNum type="arabicPeriod"/>
            </a:pPr>
            <a:r>
              <a:rPr lang="it-IT" sz="2800" dirty="0" smtClean="0"/>
              <a:t>Accordo con il </a:t>
            </a:r>
            <a:r>
              <a:rPr lang="it-IT" sz="3200" dirty="0" smtClean="0">
                <a:solidFill>
                  <a:srgbClr val="C00000"/>
                </a:solidFill>
              </a:rPr>
              <a:t>CNR</a:t>
            </a:r>
            <a:r>
              <a:rPr lang="it-IT" sz="2800" dirty="0" smtClean="0"/>
              <a:t>, Istituto di Ricerche sulla Combustione</a:t>
            </a:r>
          </a:p>
          <a:p>
            <a:pPr marL="441325" indent="0">
              <a:spcBef>
                <a:spcPts val="0"/>
              </a:spcBef>
              <a:spcAft>
                <a:spcPts val="2400"/>
              </a:spcAft>
              <a:buNone/>
            </a:pPr>
            <a:r>
              <a:rPr lang="it-IT" b="0" i="1" dirty="0" smtClean="0"/>
              <a:t>Ottobre 2014</a:t>
            </a:r>
          </a:p>
          <a:p>
            <a:pPr marL="514350" indent="-514350">
              <a:buFont typeface="+mj-lt"/>
              <a:buAutoNum type="arabicPeriod" startAt="2"/>
            </a:pPr>
            <a:r>
              <a:rPr lang="it-IT" sz="2800" dirty="0"/>
              <a:t>Inventariazione delle </a:t>
            </a:r>
            <a:r>
              <a:rPr lang="it-IT" sz="3200" dirty="0">
                <a:solidFill>
                  <a:srgbClr val="C00000"/>
                </a:solidFill>
              </a:rPr>
              <a:t>emissioni attuali </a:t>
            </a:r>
            <a:r>
              <a:rPr lang="it-IT" sz="2800" dirty="0"/>
              <a:t>(per settore)</a:t>
            </a:r>
          </a:p>
          <a:p>
            <a:pPr marL="536575" lvl="1" indent="0">
              <a:spcBef>
                <a:spcPts val="0"/>
              </a:spcBef>
              <a:spcAft>
                <a:spcPts val="2400"/>
              </a:spcAft>
              <a:buNone/>
            </a:pPr>
            <a:r>
              <a:rPr lang="it-IT" i="1" dirty="0" smtClean="0"/>
              <a:t>Novembre 2014 – Marzo 2015</a:t>
            </a:r>
            <a:endParaRPr lang="it-IT" dirty="0"/>
          </a:p>
          <a:p>
            <a:pPr marL="504825" indent="-457200">
              <a:buFont typeface="+mj-lt"/>
              <a:buAutoNum type="arabicPeriod" startAt="2"/>
            </a:pPr>
            <a:r>
              <a:rPr lang="it-IT" sz="2800" dirty="0" smtClean="0"/>
              <a:t>Elaborazione della </a:t>
            </a:r>
            <a:r>
              <a:rPr lang="it-IT" sz="3200" dirty="0">
                <a:solidFill>
                  <a:srgbClr val="C00000"/>
                </a:solidFill>
              </a:rPr>
              <a:t>strategia e interventi</a:t>
            </a:r>
          </a:p>
          <a:p>
            <a:pPr marL="536575" indent="0">
              <a:spcBef>
                <a:spcPts val="0"/>
              </a:spcBef>
              <a:buNone/>
            </a:pPr>
            <a:r>
              <a:rPr lang="it-IT" b="0" i="1" dirty="0" smtClean="0"/>
              <a:t>Aprile – Giugno 2015</a:t>
            </a:r>
            <a:r>
              <a:rPr lang="it-IT" sz="2800" dirty="0"/>
              <a:t>	</a:t>
            </a:r>
          </a:p>
          <a:p>
            <a:pPr marL="457200" indent="-457200">
              <a:buFont typeface="+mj-lt"/>
              <a:buAutoNum type="arabicPeriod"/>
            </a:pPr>
            <a:endParaRPr lang="it-IT"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132856"/>
            <a:ext cx="318135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523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5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373886"/>
            <a:ext cx="8146802" cy="646331"/>
          </a:xfrm>
        </p:spPr>
        <p:txBody>
          <a:bodyPr/>
          <a:lstStyle/>
          <a:p>
            <a:r>
              <a:rPr lang="it-IT" sz="3600" dirty="0" smtClean="0"/>
              <a:t>L’inventario delle emissioni</a:t>
            </a:r>
            <a:endParaRPr lang="it-IT" sz="3600" dirty="0"/>
          </a:p>
        </p:txBody>
      </p:sp>
      <p:sp>
        <p:nvSpPr>
          <p:cNvPr id="3" name="Segnaposto contenuto 2"/>
          <p:cNvSpPr>
            <a:spLocks noGrp="1"/>
          </p:cNvSpPr>
          <p:nvPr>
            <p:ph idx="1"/>
          </p:nvPr>
        </p:nvSpPr>
        <p:spPr>
          <a:xfrm>
            <a:off x="438580" y="1556792"/>
            <a:ext cx="5904656" cy="4248472"/>
          </a:xfrm>
        </p:spPr>
        <p:txBody>
          <a:bodyPr/>
          <a:lstStyle/>
          <a:p>
            <a:pPr>
              <a:spcAft>
                <a:spcPts val="1800"/>
              </a:spcAft>
            </a:pPr>
            <a:r>
              <a:rPr lang="it-IT" b="0" dirty="0" smtClean="0"/>
              <a:t>Rilevazione diretta dei dati da tutti i 13 uffici tecnici comunali</a:t>
            </a:r>
          </a:p>
          <a:p>
            <a:pPr>
              <a:spcAft>
                <a:spcPts val="1800"/>
              </a:spcAft>
            </a:pPr>
            <a:r>
              <a:rPr lang="it-IT" b="0" dirty="0" smtClean="0"/>
              <a:t>Gestori/fornitori </a:t>
            </a:r>
            <a:r>
              <a:rPr lang="it-IT" b="0" dirty="0"/>
              <a:t>di energia elettrica, gas e carburanti presenti sul </a:t>
            </a:r>
            <a:r>
              <a:rPr lang="it-IT" b="0" dirty="0" smtClean="0"/>
              <a:t>territorio</a:t>
            </a:r>
          </a:p>
          <a:p>
            <a:pPr>
              <a:spcAft>
                <a:spcPts val="1800"/>
              </a:spcAft>
            </a:pPr>
            <a:r>
              <a:rPr lang="it-IT" b="0" dirty="0" smtClean="0"/>
              <a:t>ISTAT, banche dati ACI, rilevatore «Falco», etc.</a:t>
            </a:r>
          </a:p>
          <a:p>
            <a:pPr>
              <a:spcAft>
                <a:spcPts val="1800"/>
              </a:spcAft>
            </a:pPr>
            <a:r>
              <a:rPr lang="it-IT" b="0" dirty="0" smtClean="0"/>
              <a:t>Interviste a una </a:t>
            </a:r>
            <a:r>
              <a:rPr lang="it-IT" sz="2800" dirty="0" smtClean="0">
                <a:solidFill>
                  <a:srgbClr val="C00000"/>
                </a:solidFill>
              </a:rPr>
              <a:t>cinquantina di imprese</a:t>
            </a:r>
            <a:endParaRPr lang="it-IT" dirty="0" smtClean="0">
              <a:solidFill>
                <a:srgbClr val="C00000"/>
              </a:solidFill>
            </a:endParaRPr>
          </a:p>
          <a:p>
            <a:pPr>
              <a:spcAft>
                <a:spcPts val="1800"/>
              </a:spcAft>
            </a:pPr>
            <a:r>
              <a:rPr lang="it-IT" sz="2800" dirty="0">
                <a:solidFill>
                  <a:srgbClr val="C00000"/>
                </a:solidFill>
              </a:rPr>
              <a:t>Indagine campionaria alle famiglie</a:t>
            </a:r>
          </a:p>
          <a:p>
            <a:pPr marL="457200" lvl="1" indent="0">
              <a:buNone/>
            </a:pPr>
            <a:endParaRPr lang="it-IT" sz="1600" dirty="0" smtClean="0"/>
          </a:p>
        </p:txBody>
      </p:sp>
      <p:pic>
        <p:nvPicPr>
          <p:cNvPr id="5" name="Picture 6" descr="http://tilchik-ricerca.oneminutesite.it/files/2014/11/06/ricerca-felicit%C3%A0.jpg?14462496000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541256"/>
            <a:ext cx="2542456" cy="2542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47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Right)">
                                      <p:cBhvr>
                                        <p:cTn id="11" dur="500"/>
                                        <p:tgtEl>
                                          <p:spTgt spid="3">
                                            <p:txEl>
                                              <p:pRg st="0" end="0"/>
                                            </p:txEl>
                                          </p:spTgt>
                                        </p:tgtEl>
                                      </p:cBhvr>
                                    </p:animEffect>
                                  </p:childTnLst>
                                </p:cTn>
                              </p:par>
                            </p:childTnLst>
                          </p:cTn>
                        </p:par>
                        <p:par>
                          <p:cTn id="12" fill="hold">
                            <p:stCondLst>
                              <p:cond delay="1500"/>
                            </p:stCondLst>
                            <p:childTnLst>
                              <p:par>
                                <p:cTn id="13" presetID="18" presetClass="entr" presetSubtype="6"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trips(downRight)">
                                      <p:cBhvr>
                                        <p:cTn id="15" dur="500"/>
                                        <p:tgtEl>
                                          <p:spTgt spid="3">
                                            <p:txEl>
                                              <p:pRg st="1" end="1"/>
                                            </p:txEl>
                                          </p:spTgt>
                                        </p:tgtEl>
                                      </p:cBhvr>
                                    </p:animEffect>
                                  </p:childTnLst>
                                </p:cTn>
                              </p:par>
                            </p:childTnLst>
                          </p:cTn>
                        </p:par>
                        <p:par>
                          <p:cTn id="16" fill="hold">
                            <p:stCondLst>
                              <p:cond delay="2000"/>
                            </p:stCondLst>
                            <p:childTnLst>
                              <p:par>
                                <p:cTn id="17" presetID="18" presetClass="entr" presetSubtype="6"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trips(downRight)">
                                      <p:cBhvr>
                                        <p:cTn id="19" dur="500"/>
                                        <p:tgtEl>
                                          <p:spTgt spid="3">
                                            <p:txEl>
                                              <p:pRg st="2" end="2"/>
                                            </p:txEl>
                                          </p:spTgt>
                                        </p:tgtEl>
                                      </p:cBhvr>
                                    </p:animEffect>
                                  </p:childTnLst>
                                </p:cTn>
                              </p:par>
                            </p:childTnLst>
                          </p:cTn>
                        </p:par>
                        <p:par>
                          <p:cTn id="20" fill="hold">
                            <p:stCondLst>
                              <p:cond delay="2500"/>
                            </p:stCondLst>
                            <p:childTnLst>
                              <p:par>
                                <p:cTn id="21" presetID="18" presetClass="entr" presetSubtype="6"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strips(downRight)">
                                      <p:cBhvr>
                                        <p:cTn id="23" dur="500"/>
                                        <p:tgtEl>
                                          <p:spTgt spid="3">
                                            <p:txEl>
                                              <p:pRg st="3" end="3"/>
                                            </p:txEl>
                                          </p:spTgt>
                                        </p:tgtEl>
                                      </p:cBhvr>
                                    </p:animEffect>
                                  </p:childTnLst>
                                </p:cTn>
                              </p:par>
                            </p:childTnLst>
                          </p:cTn>
                        </p:par>
                        <p:par>
                          <p:cTn id="24" fill="hold">
                            <p:stCondLst>
                              <p:cond delay="3000"/>
                            </p:stCondLst>
                            <p:childTnLst>
                              <p:par>
                                <p:cTn id="25" presetID="18" presetClass="entr" presetSubtype="6"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Righ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373886"/>
            <a:ext cx="8146802" cy="646331"/>
          </a:xfrm>
        </p:spPr>
        <p:txBody>
          <a:bodyPr/>
          <a:lstStyle/>
          <a:p>
            <a:r>
              <a:rPr lang="it-IT" sz="3600" dirty="0" smtClean="0"/>
              <a:t>L’indagine sulle famiglie</a:t>
            </a:r>
            <a:endParaRPr lang="it-IT" sz="3600" dirty="0"/>
          </a:p>
        </p:txBody>
      </p:sp>
      <p:sp>
        <p:nvSpPr>
          <p:cNvPr id="3" name="Segnaposto contenuto 2"/>
          <p:cNvSpPr>
            <a:spLocks noGrp="1"/>
          </p:cNvSpPr>
          <p:nvPr>
            <p:ph idx="1"/>
          </p:nvPr>
        </p:nvSpPr>
        <p:spPr>
          <a:xfrm>
            <a:off x="107504" y="1628800"/>
            <a:ext cx="5976664" cy="4392488"/>
          </a:xfrm>
        </p:spPr>
        <p:txBody>
          <a:bodyPr/>
          <a:lstStyle/>
          <a:p>
            <a:pPr>
              <a:spcAft>
                <a:spcPts val="1800"/>
              </a:spcAft>
            </a:pPr>
            <a:r>
              <a:rPr lang="it-IT" sz="2800" dirty="0" smtClean="0">
                <a:solidFill>
                  <a:srgbClr val="C00000"/>
                </a:solidFill>
              </a:rPr>
              <a:t>600 famiglie intervistate</a:t>
            </a:r>
          </a:p>
          <a:p>
            <a:pPr>
              <a:spcAft>
                <a:spcPts val="1800"/>
              </a:spcAft>
            </a:pPr>
            <a:r>
              <a:rPr lang="it-IT" b="0" dirty="0" smtClean="0"/>
              <a:t>Comuni di </a:t>
            </a:r>
            <a:r>
              <a:rPr lang="it-IT" sz="2800" dirty="0" smtClean="0">
                <a:solidFill>
                  <a:srgbClr val="C00000"/>
                </a:solidFill>
              </a:rPr>
              <a:t>Airola, Cervinara, Montesarchio</a:t>
            </a:r>
          </a:p>
          <a:p>
            <a:pPr>
              <a:spcAft>
                <a:spcPts val="1800"/>
              </a:spcAft>
            </a:pPr>
            <a:r>
              <a:rPr lang="it-IT" sz="2800" b="0" dirty="0" smtClean="0"/>
              <a:t>Indagati </a:t>
            </a:r>
            <a:r>
              <a:rPr lang="it-IT" sz="2800" b="0" dirty="0"/>
              <a:t>i </a:t>
            </a:r>
            <a:r>
              <a:rPr lang="it-IT" sz="2800" dirty="0">
                <a:solidFill>
                  <a:srgbClr val="C00000"/>
                </a:solidFill>
              </a:rPr>
              <a:t>comportamenti energetici </a:t>
            </a:r>
            <a:r>
              <a:rPr lang="it-IT" sz="2800" b="0" dirty="0" smtClean="0"/>
              <a:t>e le propensioni di consumo</a:t>
            </a:r>
          </a:p>
          <a:p>
            <a:pPr>
              <a:spcAft>
                <a:spcPts val="1800"/>
              </a:spcAft>
            </a:pPr>
            <a:r>
              <a:rPr lang="it-IT" sz="2800" dirty="0">
                <a:solidFill>
                  <a:srgbClr val="C00000"/>
                </a:solidFill>
              </a:rPr>
              <a:t>8 intervistatori </a:t>
            </a:r>
            <a:r>
              <a:rPr lang="it-IT" b="0" dirty="0"/>
              <a:t>coinvolti (giovani laureati/laureandi in Ingegneria Elettrica) </a:t>
            </a:r>
            <a:r>
              <a:rPr lang="it-IT" sz="2800" dirty="0">
                <a:solidFill>
                  <a:srgbClr val="C00000"/>
                </a:solidFill>
              </a:rPr>
              <a:t>incaricati dal CNR</a:t>
            </a:r>
          </a:p>
          <a:p>
            <a:pPr marL="457200" lvl="1" indent="0">
              <a:spcAft>
                <a:spcPts val="1800"/>
              </a:spcAft>
              <a:buNone/>
            </a:pPr>
            <a:endParaRPr lang="it-IT" sz="1800" dirty="0" smtClean="0"/>
          </a:p>
        </p:txBody>
      </p:sp>
      <p:pic>
        <p:nvPicPr>
          <p:cNvPr id="2050" name="Picture 2" descr="http://www.sign-art.it/wp-content/uploads/2013/09/intervista_nonn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850" r="14246"/>
          <a:stretch/>
        </p:blipFill>
        <p:spPr bwMode="auto">
          <a:xfrm>
            <a:off x="5940000" y="1988840"/>
            <a:ext cx="3204000" cy="318675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Risultati immagini per ricer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80148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1000"/>
                                        <p:tgtEl>
                                          <p:spTgt spid="2050"/>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Right)">
                                      <p:cBhvr>
                                        <p:cTn id="11" dur="500"/>
                                        <p:tgtEl>
                                          <p:spTgt spid="3">
                                            <p:txEl>
                                              <p:pRg st="0" end="0"/>
                                            </p:txEl>
                                          </p:spTgt>
                                        </p:tgtEl>
                                      </p:cBhvr>
                                    </p:animEffect>
                                  </p:childTnLst>
                                </p:cTn>
                              </p:par>
                            </p:childTnLst>
                          </p:cTn>
                        </p:par>
                        <p:par>
                          <p:cTn id="12" fill="hold">
                            <p:stCondLst>
                              <p:cond delay="1500"/>
                            </p:stCondLst>
                            <p:childTnLst>
                              <p:par>
                                <p:cTn id="13" presetID="18" presetClass="entr" presetSubtype="6"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trips(downRight)">
                                      <p:cBhvr>
                                        <p:cTn id="15" dur="500"/>
                                        <p:tgtEl>
                                          <p:spTgt spid="3">
                                            <p:txEl>
                                              <p:pRg st="1" end="1"/>
                                            </p:txEl>
                                          </p:spTgt>
                                        </p:tgtEl>
                                      </p:cBhvr>
                                    </p:animEffect>
                                  </p:childTnLst>
                                </p:cTn>
                              </p:par>
                            </p:childTnLst>
                          </p:cTn>
                        </p:par>
                        <p:par>
                          <p:cTn id="16" fill="hold">
                            <p:stCondLst>
                              <p:cond delay="2000"/>
                            </p:stCondLst>
                            <p:childTnLst>
                              <p:par>
                                <p:cTn id="17" presetID="18" presetClass="entr" presetSubtype="6"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trips(downRight)">
                                      <p:cBhvr>
                                        <p:cTn id="19" dur="500"/>
                                        <p:tgtEl>
                                          <p:spTgt spid="3">
                                            <p:txEl>
                                              <p:pRg st="2" end="2"/>
                                            </p:txEl>
                                          </p:spTgt>
                                        </p:tgtEl>
                                      </p:cBhvr>
                                    </p:animEffect>
                                  </p:childTnLst>
                                </p:cTn>
                              </p:par>
                            </p:childTnLst>
                          </p:cTn>
                        </p:par>
                        <p:par>
                          <p:cTn id="20" fill="hold">
                            <p:stCondLst>
                              <p:cond delay="2500"/>
                            </p:stCondLst>
                            <p:childTnLst>
                              <p:par>
                                <p:cTn id="21" presetID="18" presetClass="entr" presetSubtype="6"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strips(downRight)">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7" y="261518"/>
            <a:ext cx="8536463" cy="646331"/>
          </a:xfrm>
        </p:spPr>
        <p:txBody>
          <a:bodyPr/>
          <a:lstStyle/>
          <a:p>
            <a:r>
              <a:rPr lang="it-IT" sz="3600" dirty="0" smtClean="0"/>
              <a:t>Le emissioni attuali in Valle Caudina</a:t>
            </a:r>
            <a:endParaRPr lang="it-IT" sz="3600" baseline="-25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09313"/>
            <a:ext cx="8536463" cy="1155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924944"/>
            <a:ext cx="5355948" cy="3014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arrotondato 2"/>
          <p:cNvSpPr/>
          <p:nvPr/>
        </p:nvSpPr>
        <p:spPr>
          <a:xfrm>
            <a:off x="5800753" y="3140968"/>
            <a:ext cx="3063855" cy="9098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t>44,8% delle emissioni da </a:t>
            </a:r>
            <a:r>
              <a:rPr lang="it-IT" sz="2800" b="1" dirty="0" smtClean="0">
                <a:solidFill>
                  <a:srgbClr val="FFFF00"/>
                </a:solidFill>
              </a:rPr>
              <a:t>trasporto</a:t>
            </a:r>
            <a:endParaRPr lang="it-IT" sz="2800" b="1" dirty="0">
              <a:solidFill>
                <a:srgbClr val="FFFF00"/>
              </a:solidFill>
            </a:endParaRPr>
          </a:p>
        </p:txBody>
      </p:sp>
      <p:sp>
        <p:nvSpPr>
          <p:cNvPr id="9" name="Rettangolo arrotondato 8"/>
          <p:cNvSpPr/>
          <p:nvPr/>
        </p:nvSpPr>
        <p:spPr>
          <a:xfrm>
            <a:off x="5796136" y="4437113"/>
            <a:ext cx="3063855" cy="9098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t>33,3% da </a:t>
            </a:r>
            <a:r>
              <a:rPr lang="it-IT" sz="2800" b="1" dirty="0">
                <a:solidFill>
                  <a:srgbClr val="FFFF00"/>
                </a:solidFill>
              </a:rPr>
              <a:t>residenze</a:t>
            </a:r>
          </a:p>
        </p:txBody>
      </p:sp>
      <p:sp>
        <p:nvSpPr>
          <p:cNvPr id="6" name="Ovale 5"/>
          <p:cNvSpPr/>
          <p:nvPr/>
        </p:nvSpPr>
        <p:spPr>
          <a:xfrm>
            <a:off x="4427984" y="1844824"/>
            <a:ext cx="936104" cy="864096"/>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1993390" y="3140967"/>
            <a:ext cx="936104" cy="129111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2032539" y="4509120"/>
            <a:ext cx="896955" cy="909889"/>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 name="Connettore 2 11"/>
          <p:cNvCxnSpPr/>
          <p:nvPr/>
        </p:nvCxnSpPr>
        <p:spPr>
          <a:xfrm>
            <a:off x="2935575" y="3796974"/>
            <a:ext cx="2865178" cy="0"/>
          </a:xfrm>
          <a:prstGeom prst="straightConnector1">
            <a:avLst/>
          </a:prstGeom>
          <a:ln w="762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a:off x="2987824" y="4941168"/>
            <a:ext cx="2812929" cy="22896"/>
          </a:xfrm>
          <a:prstGeom prst="straightConnector1">
            <a:avLst/>
          </a:prstGeom>
          <a:ln w="762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31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099"/>
                                        </p:tgtEl>
                                        <p:attrNameLst>
                                          <p:attrName>style.visibility</p:attrName>
                                        </p:attrNameLst>
                                      </p:cBhvr>
                                      <p:to>
                                        <p:strVal val="visible"/>
                                      </p:to>
                                    </p:set>
                                    <p:anim calcmode="lin" valueType="num">
                                      <p:cBhvr>
                                        <p:cTn id="16" dur="500" fill="hold"/>
                                        <p:tgtEl>
                                          <p:spTgt spid="4099"/>
                                        </p:tgtEl>
                                        <p:attrNameLst>
                                          <p:attrName>ppt_w</p:attrName>
                                        </p:attrNameLst>
                                      </p:cBhvr>
                                      <p:tavLst>
                                        <p:tav tm="0">
                                          <p:val>
                                            <p:fltVal val="0"/>
                                          </p:val>
                                        </p:tav>
                                        <p:tav tm="100000">
                                          <p:val>
                                            <p:strVal val="#ppt_w"/>
                                          </p:val>
                                        </p:tav>
                                      </p:tavLst>
                                    </p:anim>
                                    <p:anim calcmode="lin" valueType="num">
                                      <p:cBhvr>
                                        <p:cTn id="17" dur="500" fill="hold"/>
                                        <p:tgtEl>
                                          <p:spTgt spid="4099"/>
                                        </p:tgtEl>
                                        <p:attrNameLst>
                                          <p:attrName>ppt_h</p:attrName>
                                        </p:attrNameLst>
                                      </p:cBhvr>
                                      <p:tavLst>
                                        <p:tav tm="0">
                                          <p:val>
                                            <p:fltVal val="0"/>
                                          </p:val>
                                        </p:tav>
                                        <p:tav tm="100000">
                                          <p:val>
                                            <p:strVal val="#ppt_h"/>
                                          </p:val>
                                        </p:tav>
                                      </p:tavLst>
                                    </p:anim>
                                    <p:animEffect transition="in" filter="fade">
                                      <p:cBhvr>
                                        <p:cTn id="18" dur="500"/>
                                        <p:tgtEl>
                                          <p:spTgt spid="4099"/>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500"/>
                            </p:stCondLst>
                            <p:childTnLst>
                              <p:par>
                                <p:cTn id="25" presetID="18" presetClass="entr" presetSubtype="6"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downRight)">
                                      <p:cBhvr>
                                        <p:cTn id="27" dur="500"/>
                                        <p:tgtEl>
                                          <p:spTgt spid="12"/>
                                        </p:tgtEl>
                                      </p:cBhvr>
                                    </p:animEffect>
                                  </p:childTnLst>
                                </p:cTn>
                              </p:par>
                            </p:childTnLst>
                          </p:cTn>
                        </p:par>
                        <p:par>
                          <p:cTn id="28" fill="hold">
                            <p:stCondLst>
                              <p:cond delay="1000"/>
                            </p:stCondLst>
                            <p:childTnLst>
                              <p:par>
                                <p:cTn id="29" presetID="18" presetClass="entr" presetSubtype="6"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strips(downRight)">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strips(downRight)">
                                      <p:cBhvr>
                                        <p:cTn id="36" dur="500"/>
                                        <p:tgtEl>
                                          <p:spTgt spid="11"/>
                                        </p:tgtEl>
                                      </p:cBhvr>
                                    </p:animEffect>
                                  </p:childTnLst>
                                </p:cTn>
                              </p:par>
                            </p:childTnLst>
                          </p:cTn>
                        </p:par>
                        <p:par>
                          <p:cTn id="37" fill="hold">
                            <p:stCondLst>
                              <p:cond delay="500"/>
                            </p:stCondLst>
                            <p:childTnLst>
                              <p:par>
                                <p:cTn id="38" presetID="18" presetClass="entr" presetSubtype="6"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strips(downRight)">
                                      <p:cBhvr>
                                        <p:cTn id="40" dur="500"/>
                                        <p:tgtEl>
                                          <p:spTgt spid="13"/>
                                        </p:tgtEl>
                                      </p:cBhvr>
                                    </p:animEffect>
                                  </p:childTnLst>
                                </p:cTn>
                              </p:par>
                            </p:childTnLst>
                          </p:cTn>
                        </p:par>
                        <p:par>
                          <p:cTn id="41" fill="hold">
                            <p:stCondLst>
                              <p:cond delay="1000"/>
                            </p:stCondLst>
                            <p:childTnLst>
                              <p:par>
                                <p:cTn id="42" presetID="18" presetClass="entr" presetSubtype="6"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strips(downRight)">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6" grpId="0" animBg="1"/>
      <p:bldP spid="8"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7" y="116632"/>
            <a:ext cx="8536463" cy="936104"/>
          </a:xfrm>
        </p:spPr>
        <p:txBody>
          <a:bodyPr/>
          <a:lstStyle/>
          <a:p>
            <a:r>
              <a:rPr lang="it-IT" sz="3600" dirty="0" smtClean="0"/>
              <a:t>Obiettivi di riduzione delle emissioni di CO</a:t>
            </a:r>
            <a:r>
              <a:rPr lang="it-IT" sz="3600" baseline="-25000" dirty="0" smtClean="0"/>
              <a:t>2</a:t>
            </a:r>
            <a:endParaRPr lang="it-IT" sz="3600" baseline="-25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605" y="1700808"/>
            <a:ext cx="7751973"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Connettore 2 3"/>
          <p:cNvCxnSpPr/>
          <p:nvPr/>
        </p:nvCxnSpPr>
        <p:spPr>
          <a:xfrm>
            <a:off x="3059832" y="2277753"/>
            <a:ext cx="3312368" cy="791207"/>
          </a:xfrm>
          <a:prstGeom prst="straightConnector1">
            <a:avLst/>
          </a:prstGeom>
          <a:ln w="762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 name="Ovale 4"/>
          <p:cNvSpPr/>
          <p:nvPr/>
        </p:nvSpPr>
        <p:spPr>
          <a:xfrm>
            <a:off x="7563847" y="2673356"/>
            <a:ext cx="1296144" cy="124734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3200" dirty="0" smtClean="0"/>
              <a:t>-25%</a:t>
            </a:r>
            <a:endParaRPr lang="it-IT" sz="3200" dirty="0"/>
          </a:p>
        </p:txBody>
      </p:sp>
    </p:spTree>
    <p:extLst>
      <p:ext uri="{BB962C8B-B14F-4D97-AF65-F5344CB8AC3E}">
        <p14:creationId xmlns:p14="http://schemas.microsoft.com/office/powerpoint/2010/main" val="112661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a:xfrm>
            <a:off x="251520" y="3449529"/>
            <a:ext cx="8290818" cy="646331"/>
          </a:xfrm>
        </p:spPr>
        <p:txBody>
          <a:bodyPr/>
          <a:lstStyle/>
          <a:p>
            <a:pPr algn="ctr" eaLnBrk="1" hangingPunct="1"/>
            <a:r>
              <a:rPr lang="it-IT" altLang="it-IT" sz="3600" dirty="0" smtClean="0"/>
              <a:t>Gli interventi</a:t>
            </a:r>
            <a:endParaRPr altLang="it-IT" sz="3600" dirty="0" smtClean="0"/>
          </a:p>
        </p:txBody>
      </p:sp>
    </p:spTree>
    <p:extLst>
      <p:ext uri="{BB962C8B-B14F-4D97-AF65-F5344CB8AC3E}">
        <p14:creationId xmlns:p14="http://schemas.microsoft.com/office/powerpoint/2010/main" val="3347815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332656"/>
            <a:ext cx="8146802" cy="646331"/>
          </a:xfrm>
        </p:spPr>
        <p:txBody>
          <a:bodyPr/>
          <a:lstStyle/>
          <a:p>
            <a:r>
              <a:rPr lang="it-IT" sz="3600" dirty="0" smtClean="0"/>
              <a:t>Interventi per tipologia</a:t>
            </a:r>
            <a:endParaRPr lang="it-IT" sz="3600" dirty="0"/>
          </a:p>
        </p:txBody>
      </p:sp>
      <p:sp>
        <p:nvSpPr>
          <p:cNvPr id="4" name="Rettangolo arrotondato 3"/>
          <p:cNvSpPr/>
          <p:nvPr/>
        </p:nvSpPr>
        <p:spPr>
          <a:xfrm>
            <a:off x="395536" y="1484784"/>
            <a:ext cx="8424936" cy="576064"/>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smtClean="0"/>
              <a:t>1. Settore edilizio (pubblico e privato)</a:t>
            </a:r>
            <a:endParaRPr lang="it-IT" sz="3200" b="1" dirty="0"/>
          </a:p>
        </p:txBody>
      </p:sp>
      <p:sp>
        <p:nvSpPr>
          <p:cNvPr id="5" name="Rettangolo arrotondato 4"/>
          <p:cNvSpPr/>
          <p:nvPr/>
        </p:nvSpPr>
        <p:spPr>
          <a:xfrm>
            <a:off x="395536" y="2204864"/>
            <a:ext cx="8424936" cy="5760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smtClean="0">
                <a:solidFill>
                  <a:schemeClr val="tx1"/>
                </a:solidFill>
              </a:rPr>
              <a:t>2. Pubblica illuminazione</a:t>
            </a:r>
            <a:endParaRPr lang="it-IT" sz="3200" b="1" dirty="0">
              <a:solidFill>
                <a:schemeClr val="tx1"/>
              </a:solidFill>
            </a:endParaRPr>
          </a:p>
        </p:txBody>
      </p:sp>
      <p:sp>
        <p:nvSpPr>
          <p:cNvPr id="6" name="Rettangolo arrotondato 5"/>
          <p:cNvSpPr/>
          <p:nvPr/>
        </p:nvSpPr>
        <p:spPr>
          <a:xfrm>
            <a:off x="395536" y="2924944"/>
            <a:ext cx="8424936" cy="576064"/>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smtClean="0">
                <a:solidFill>
                  <a:schemeClr val="tx1"/>
                </a:solidFill>
              </a:rPr>
              <a:t>3. Trasporti</a:t>
            </a:r>
            <a:endParaRPr lang="it-IT" sz="3200" b="1" dirty="0">
              <a:solidFill>
                <a:schemeClr val="tx1"/>
              </a:solidFill>
            </a:endParaRPr>
          </a:p>
        </p:txBody>
      </p:sp>
      <p:sp>
        <p:nvSpPr>
          <p:cNvPr id="7" name="Rettangolo arrotondato 6"/>
          <p:cNvSpPr/>
          <p:nvPr/>
        </p:nvSpPr>
        <p:spPr>
          <a:xfrm>
            <a:off x="395536" y="3645024"/>
            <a:ext cx="8424936" cy="57606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smtClean="0"/>
              <a:t>4. Produzione locale di energia</a:t>
            </a:r>
            <a:endParaRPr lang="it-IT" sz="3200" b="1" dirty="0"/>
          </a:p>
        </p:txBody>
      </p:sp>
      <p:sp>
        <p:nvSpPr>
          <p:cNvPr id="8" name="Rettangolo arrotondato 7"/>
          <p:cNvSpPr/>
          <p:nvPr/>
        </p:nvSpPr>
        <p:spPr>
          <a:xfrm>
            <a:off x="395536" y="4365104"/>
            <a:ext cx="8424936" cy="57606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smtClean="0">
                <a:solidFill>
                  <a:schemeClr val="tx1"/>
                </a:solidFill>
              </a:rPr>
              <a:t>5. Eco-Management</a:t>
            </a:r>
            <a:endParaRPr lang="it-IT" sz="3200" b="1" dirty="0">
              <a:solidFill>
                <a:schemeClr val="tx1"/>
              </a:solidFill>
            </a:endParaRPr>
          </a:p>
        </p:txBody>
      </p:sp>
      <p:sp>
        <p:nvSpPr>
          <p:cNvPr id="9" name="Rettangolo arrotondato 8"/>
          <p:cNvSpPr/>
          <p:nvPr/>
        </p:nvSpPr>
        <p:spPr>
          <a:xfrm>
            <a:off x="395536" y="5157192"/>
            <a:ext cx="8424936" cy="57606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smtClean="0">
                <a:solidFill>
                  <a:schemeClr val="tx1"/>
                </a:solidFill>
              </a:rPr>
              <a:t>6. Ricerca &amp; sviluppo</a:t>
            </a:r>
            <a:endParaRPr lang="it-IT" sz="3200" b="1" dirty="0">
              <a:solidFill>
                <a:schemeClr val="tx1"/>
              </a:solidFill>
            </a:endParaRPr>
          </a:p>
        </p:txBody>
      </p:sp>
    </p:spTree>
    <p:extLst>
      <p:ext uri="{BB962C8B-B14F-4D97-AF65-F5344CB8AC3E}">
        <p14:creationId xmlns:p14="http://schemas.microsoft.com/office/powerpoint/2010/main" val="401536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5638" y="332656"/>
            <a:ext cx="8146802" cy="646331"/>
          </a:xfrm>
        </p:spPr>
        <p:txBody>
          <a:bodyPr/>
          <a:lstStyle/>
          <a:p>
            <a:r>
              <a:rPr lang="it-IT" sz="3600" dirty="0" smtClean="0"/>
              <a:t>1. Settore edilizio</a:t>
            </a:r>
            <a:endParaRPr lang="it-IT" sz="3600" dirty="0"/>
          </a:p>
        </p:txBody>
      </p:sp>
      <p:sp>
        <p:nvSpPr>
          <p:cNvPr id="8" name="Rettangolo 7"/>
          <p:cNvSpPr/>
          <p:nvPr/>
        </p:nvSpPr>
        <p:spPr>
          <a:xfrm>
            <a:off x="539552" y="1340768"/>
            <a:ext cx="3672408" cy="108012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t>EDIFICI PUBBLICI</a:t>
            </a:r>
            <a:endParaRPr lang="it-IT" sz="2400" b="1" dirty="0"/>
          </a:p>
        </p:txBody>
      </p:sp>
      <p:sp>
        <p:nvSpPr>
          <p:cNvPr id="9" name="Rettangolo 8"/>
          <p:cNvSpPr/>
          <p:nvPr/>
        </p:nvSpPr>
        <p:spPr>
          <a:xfrm>
            <a:off x="539552" y="2420888"/>
            <a:ext cx="3672408" cy="1224136"/>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chemeClr val="tx1"/>
                </a:solidFill>
              </a:rPr>
              <a:t>Diagnosi energetica e identificazione interventi per </a:t>
            </a:r>
            <a:r>
              <a:rPr lang="it-IT" sz="2400" b="1" dirty="0">
                <a:solidFill>
                  <a:srgbClr val="C00000"/>
                </a:solidFill>
              </a:rPr>
              <a:t>85 edifici pubblici</a:t>
            </a:r>
          </a:p>
        </p:txBody>
      </p:sp>
      <p:sp>
        <p:nvSpPr>
          <p:cNvPr id="11" name="Rettangolo 10"/>
          <p:cNvSpPr/>
          <p:nvPr/>
        </p:nvSpPr>
        <p:spPr>
          <a:xfrm>
            <a:off x="5004048" y="1340768"/>
            <a:ext cx="3672408" cy="108012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t>GRUPPI DI ACQUISTO</a:t>
            </a:r>
            <a:endParaRPr lang="it-IT" sz="2400" b="1" dirty="0"/>
          </a:p>
        </p:txBody>
      </p:sp>
      <p:sp>
        <p:nvSpPr>
          <p:cNvPr id="12" name="Rettangolo 11"/>
          <p:cNvSpPr/>
          <p:nvPr/>
        </p:nvSpPr>
        <p:spPr>
          <a:xfrm>
            <a:off x="5004048" y="2420888"/>
            <a:ext cx="3672408" cy="122413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chemeClr val="tx1"/>
                </a:solidFill>
              </a:rPr>
              <a:t>Per </a:t>
            </a:r>
            <a:r>
              <a:rPr lang="it-IT" sz="2400" b="1" dirty="0" err="1" smtClean="0">
                <a:solidFill>
                  <a:schemeClr val="tx1"/>
                </a:solidFill>
              </a:rPr>
              <a:t>efficientamento</a:t>
            </a:r>
            <a:r>
              <a:rPr lang="it-IT" sz="2400" b="1" dirty="0" smtClean="0">
                <a:solidFill>
                  <a:schemeClr val="tx1"/>
                </a:solidFill>
              </a:rPr>
              <a:t> energetico </a:t>
            </a:r>
            <a:r>
              <a:rPr lang="it-IT" sz="2400" b="1" dirty="0">
                <a:solidFill>
                  <a:srgbClr val="C00000"/>
                </a:solidFill>
              </a:rPr>
              <a:t>condomini </a:t>
            </a:r>
            <a:r>
              <a:rPr lang="it-IT" sz="2400" b="1" dirty="0" smtClean="0">
                <a:solidFill>
                  <a:schemeClr val="tx1"/>
                </a:solidFill>
              </a:rPr>
              <a:t>e residenze nei </a:t>
            </a:r>
            <a:r>
              <a:rPr lang="it-IT" sz="2400" b="1" dirty="0">
                <a:solidFill>
                  <a:srgbClr val="C00000"/>
                </a:solidFill>
              </a:rPr>
              <a:t>centri storici</a:t>
            </a:r>
          </a:p>
        </p:txBody>
      </p:sp>
      <p:sp>
        <p:nvSpPr>
          <p:cNvPr id="14" name="Rettangolo 13"/>
          <p:cNvSpPr/>
          <p:nvPr/>
        </p:nvSpPr>
        <p:spPr>
          <a:xfrm>
            <a:off x="5004048" y="3861048"/>
            <a:ext cx="3672408" cy="108012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t>REGOLAMENTO ENERGETICO COMUNALE</a:t>
            </a:r>
            <a:endParaRPr lang="it-IT" sz="2400" b="1" dirty="0"/>
          </a:p>
        </p:txBody>
      </p:sp>
      <p:sp>
        <p:nvSpPr>
          <p:cNvPr id="15" name="Rettangolo 14"/>
          <p:cNvSpPr/>
          <p:nvPr/>
        </p:nvSpPr>
        <p:spPr>
          <a:xfrm>
            <a:off x="5004048" y="4941168"/>
            <a:ext cx="3672408" cy="1224136"/>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chemeClr val="tx1"/>
                </a:solidFill>
              </a:rPr>
              <a:t>Per </a:t>
            </a:r>
            <a:r>
              <a:rPr lang="it-IT" sz="2400" b="1" dirty="0" smtClean="0">
                <a:solidFill>
                  <a:srgbClr val="C00000"/>
                </a:solidFill>
              </a:rPr>
              <a:t>incentivazione</a:t>
            </a:r>
            <a:r>
              <a:rPr lang="it-IT" sz="2400" b="1" dirty="0" smtClean="0">
                <a:solidFill>
                  <a:schemeClr val="tx1"/>
                </a:solidFill>
              </a:rPr>
              <a:t> all’attuazione di interventi di </a:t>
            </a:r>
            <a:r>
              <a:rPr lang="it-IT" sz="2400" b="1" dirty="0" err="1" smtClean="0">
                <a:solidFill>
                  <a:schemeClr val="tx1"/>
                </a:solidFill>
              </a:rPr>
              <a:t>efficientamento</a:t>
            </a:r>
            <a:endParaRPr lang="it-IT" sz="2400" b="1" dirty="0">
              <a:solidFill>
                <a:schemeClr val="tx1"/>
              </a:solidFill>
            </a:endParaRPr>
          </a:p>
        </p:txBody>
      </p:sp>
      <p:sp>
        <p:nvSpPr>
          <p:cNvPr id="16" name="Rettangolo 15"/>
          <p:cNvSpPr/>
          <p:nvPr/>
        </p:nvSpPr>
        <p:spPr>
          <a:xfrm>
            <a:off x="539552" y="3861048"/>
            <a:ext cx="3672408" cy="108012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t>PROGETTI ESEMPLARI</a:t>
            </a:r>
            <a:endParaRPr lang="it-IT" sz="2400" b="1" dirty="0"/>
          </a:p>
        </p:txBody>
      </p:sp>
      <p:sp>
        <p:nvSpPr>
          <p:cNvPr id="17" name="Rettangolo 16"/>
          <p:cNvSpPr/>
          <p:nvPr/>
        </p:nvSpPr>
        <p:spPr>
          <a:xfrm>
            <a:off x="539552" y="4941168"/>
            <a:ext cx="3672408" cy="1224136"/>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chemeClr val="tx1"/>
                </a:solidFill>
              </a:rPr>
              <a:t>Su edifici storici comunali</a:t>
            </a:r>
          </a:p>
          <a:p>
            <a:pPr algn="ctr"/>
            <a:r>
              <a:rPr lang="it-IT" sz="2400" b="1" dirty="0">
                <a:solidFill>
                  <a:srgbClr val="C00000"/>
                </a:solidFill>
              </a:rPr>
              <a:t>Casa ecologica</a:t>
            </a:r>
          </a:p>
        </p:txBody>
      </p:sp>
    </p:spTree>
    <p:extLst>
      <p:ext uri="{BB962C8B-B14F-4D97-AF65-F5344CB8AC3E}">
        <p14:creationId xmlns:p14="http://schemas.microsoft.com/office/powerpoint/2010/main" val="385033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par>
                          <p:cTn id="26" fill="hold">
                            <p:stCondLst>
                              <p:cond delay="1000"/>
                            </p:stCondLst>
                            <p:childTnLst>
                              <p:par>
                                <p:cTn id="27" presetID="16" presetClass="entr" presetSubtype="2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par>
                          <p:cTn id="35" fill="hold">
                            <p:stCondLst>
                              <p:cond delay="500"/>
                            </p:stCondLst>
                            <p:childTnLst>
                              <p:par>
                                <p:cTn id="36" presetID="16" presetClass="entr" presetSubtype="21"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301878"/>
            <a:ext cx="8146802" cy="646331"/>
          </a:xfrm>
        </p:spPr>
        <p:txBody>
          <a:bodyPr/>
          <a:lstStyle/>
          <a:p>
            <a:r>
              <a:rPr lang="it-IT" sz="3600" dirty="0" smtClean="0"/>
              <a:t>Indice</a:t>
            </a:r>
            <a:endParaRPr lang="it-IT" sz="3600" dirty="0"/>
          </a:p>
        </p:txBody>
      </p:sp>
      <p:sp>
        <p:nvSpPr>
          <p:cNvPr id="3" name="Segnaposto contenuto 2"/>
          <p:cNvSpPr>
            <a:spLocks noGrp="1"/>
          </p:cNvSpPr>
          <p:nvPr>
            <p:ph idx="1"/>
          </p:nvPr>
        </p:nvSpPr>
        <p:spPr>
          <a:xfrm>
            <a:off x="457200" y="1495325"/>
            <a:ext cx="8291264" cy="4669979"/>
          </a:xfrm>
        </p:spPr>
        <p:txBody>
          <a:bodyPr/>
          <a:lstStyle/>
          <a:p>
            <a:pPr>
              <a:spcAft>
                <a:spcPts val="1200"/>
              </a:spcAft>
            </a:pPr>
            <a:r>
              <a:rPr lang="it-IT" sz="2800" dirty="0"/>
              <a:t>Scenario di riferimento</a:t>
            </a:r>
          </a:p>
          <a:p>
            <a:pPr>
              <a:spcAft>
                <a:spcPts val="1200"/>
              </a:spcAft>
            </a:pPr>
            <a:r>
              <a:rPr lang="it-IT" sz="2800" dirty="0" smtClean="0"/>
              <a:t>Obiettivi</a:t>
            </a:r>
          </a:p>
          <a:p>
            <a:pPr>
              <a:spcAft>
                <a:spcPts val="1200"/>
              </a:spcAft>
            </a:pPr>
            <a:r>
              <a:rPr lang="it-IT" sz="2800" dirty="0" smtClean="0"/>
              <a:t>Strategia</a:t>
            </a:r>
          </a:p>
          <a:p>
            <a:pPr>
              <a:spcAft>
                <a:spcPts val="1200"/>
              </a:spcAft>
            </a:pPr>
            <a:r>
              <a:rPr lang="it-IT" sz="2800" dirty="0" smtClean="0"/>
              <a:t>Interventi</a:t>
            </a:r>
          </a:p>
          <a:p>
            <a:pPr>
              <a:spcAft>
                <a:spcPts val="1200"/>
              </a:spcAft>
            </a:pPr>
            <a:r>
              <a:rPr lang="it-IT" sz="2800" dirty="0" smtClean="0"/>
              <a:t>Fonti di finanziamento</a:t>
            </a:r>
          </a:p>
          <a:p>
            <a:pPr>
              <a:spcAft>
                <a:spcPts val="1800"/>
              </a:spcAft>
            </a:pPr>
            <a:r>
              <a:rPr lang="it-IT" sz="2800" dirty="0" smtClean="0"/>
              <a:t>I progetti di ricerca</a:t>
            </a:r>
            <a:endParaRPr lang="it-IT" sz="2800" dirty="0"/>
          </a:p>
          <a:p>
            <a:pPr>
              <a:spcAft>
                <a:spcPts val="600"/>
              </a:spcAft>
            </a:pPr>
            <a:endParaRPr lang="it-IT" dirty="0" smtClean="0"/>
          </a:p>
          <a:p>
            <a:endParaRPr lang="it-IT" sz="2800" dirty="0"/>
          </a:p>
        </p:txBody>
      </p:sp>
    </p:spTree>
    <p:extLst>
      <p:ext uri="{BB962C8B-B14F-4D97-AF65-F5344CB8AC3E}">
        <p14:creationId xmlns:p14="http://schemas.microsoft.com/office/powerpoint/2010/main" val="195890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Right)">
                                      <p:cBhvr>
                                        <p:cTn id="10" dur="500"/>
                                        <p:tgtEl>
                                          <p:spTgt spid="3">
                                            <p:txEl>
                                              <p:pRg st="1" end="1"/>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trips(downRight)">
                                      <p:cBhvr>
                                        <p:cTn id="13" dur="500"/>
                                        <p:tgtEl>
                                          <p:spTgt spid="3">
                                            <p:txEl>
                                              <p:pRg st="2" end="2"/>
                                            </p:txEl>
                                          </p:spTgt>
                                        </p:tgtEl>
                                      </p:cBhvr>
                                    </p:animEffect>
                                  </p:childTnLst>
                                </p:cTn>
                              </p:par>
                              <p:par>
                                <p:cTn id="14" presetID="18" presetClass="entr" presetSubtype="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trips(downRight)">
                                      <p:cBhvr>
                                        <p:cTn id="16" dur="500"/>
                                        <p:tgtEl>
                                          <p:spTgt spid="3">
                                            <p:txEl>
                                              <p:pRg st="3" end="3"/>
                                            </p:txEl>
                                          </p:spTgt>
                                        </p:tgtEl>
                                      </p:cBhvr>
                                    </p:animEffect>
                                  </p:childTnLst>
                                </p:cTn>
                              </p:par>
                              <p:par>
                                <p:cTn id="17" presetID="18" presetClass="entr" presetSubtype="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trips(downRight)">
                                      <p:cBhvr>
                                        <p:cTn id="19" dur="500"/>
                                        <p:tgtEl>
                                          <p:spTgt spid="3">
                                            <p:txEl>
                                              <p:pRg st="4" end="4"/>
                                            </p:txEl>
                                          </p:spTgt>
                                        </p:tgtEl>
                                      </p:cBhvr>
                                    </p:animEffect>
                                  </p:childTnLst>
                                </p:cTn>
                              </p:par>
                              <p:par>
                                <p:cTn id="20" presetID="18" presetClass="entr" presetSubtype="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trips(downRight)">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5638" y="332656"/>
            <a:ext cx="8146802" cy="646331"/>
          </a:xfrm>
        </p:spPr>
        <p:txBody>
          <a:bodyPr/>
          <a:lstStyle/>
          <a:p>
            <a:r>
              <a:rPr lang="it-IT" sz="3600" dirty="0" smtClean="0"/>
              <a:t>2. Pubblica illuminazione</a:t>
            </a:r>
            <a:endParaRPr lang="it-IT" sz="3600" dirty="0"/>
          </a:p>
        </p:txBody>
      </p:sp>
      <p:sp>
        <p:nvSpPr>
          <p:cNvPr id="3" name="Ovale 2"/>
          <p:cNvSpPr/>
          <p:nvPr/>
        </p:nvSpPr>
        <p:spPr>
          <a:xfrm>
            <a:off x="3635896" y="2556333"/>
            <a:ext cx="2160240" cy="2088232"/>
          </a:xfrm>
          <a:prstGeom prst="ellips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2800" b="1" dirty="0" smtClean="0">
                <a:solidFill>
                  <a:schemeClr val="tx2">
                    <a:lumMod val="50000"/>
                  </a:schemeClr>
                </a:solidFill>
              </a:rPr>
              <a:t>LUCE CAUDINA</a:t>
            </a:r>
          </a:p>
        </p:txBody>
      </p:sp>
      <p:sp>
        <p:nvSpPr>
          <p:cNvPr id="4" name="CasellaDiTesto 3"/>
          <p:cNvSpPr txBox="1"/>
          <p:nvPr/>
        </p:nvSpPr>
        <p:spPr>
          <a:xfrm>
            <a:off x="6286960" y="1642735"/>
            <a:ext cx="2772308" cy="1354217"/>
          </a:xfrm>
          <a:prstGeom prst="rect">
            <a:avLst/>
          </a:prstGeom>
          <a:noFill/>
        </p:spPr>
        <p:txBody>
          <a:bodyPr wrap="square" rtlCol="0">
            <a:spAutoFit/>
          </a:bodyPr>
          <a:lstStyle/>
          <a:p>
            <a:pPr algn="ctr"/>
            <a:r>
              <a:rPr lang="it-IT" dirty="0">
                <a:latin typeface="+mj-lt"/>
              </a:rPr>
              <a:t>Adeguamento </a:t>
            </a:r>
            <a:r>
              <a:rPr lang="it-IT" dirty="0" smtClean="0">
                <a:latin typeface="+mj-lt"/>
              </a:rPr>
              <a:t>illuminazione </a:t>
            </a:r>
            <a:r>
              <a:rPr lang="it-IT" sz="2800" b="1" dirty="0">
                <a:solidFill>
                  <a:srgbClr val="C00000"/>
                </a:solidFill>
                <a:latin typeface="+mj-lt"/>
              </a:rPr>
              <a:t>stradale</a:t>
            </a:r>
            <a:r>
              <a:rPr lang="it-IT" sz="2400" b="1" dirty="0">
                <a:solidFill>
                  <a:srgbClr val="C00000"/>
                </a:solidFill>
                <a:latin typeface="+mj-lt"/>
              </a:rPr>
              <a:t> </a:t>
            </a:r>
            <a:r>
              <a:rPr lang="it-IT" dirty="0" smtClean="0">
                <a:latin typeface="+mj-lt"/>
              </a:rPr>
              <a:t> </a:t>
            </a:r>
            <a:r>
              <a:rPr lang="it-IT" dirty="0">
                <a:latin typeface="+mj-lt"/>
              </a:rPr>
              <a:t>e riduzione </a:t>
            </a:r>
            <a:r>
              <a:rPr lang="it-IT" dirty="0" smtClean="0">
                <a:latin typeface="+mj-lt"/>
              </a:rPr>
              <a:t>inquinamento </a:t>
            </a:r>
            <a:r>
              <a:rPr lang="it-IT" dirty="0">
                <a:latin typeface="+mj-lt"/>
              </a:rPr>
              <a:t>luminoso</a:t>
            </a:r>
          </a:p>
        </p:txBody>
      </p:sp>
      <p:sp>
        <p:nvSpPr>
          <p:cNvPr id="19" name="CasellaDiTesto 18"/>
          <p:cNvSpPr txBox="1"/>
          <p:nvPr/>
        </p:nvSpPr>
        <p:spPr>
          <a:xfrm>
            <a:off x="6804248" y="4529992"/>
            <a:ext cx="2097716" cy="800219"/>
          </a:xfrm>
          <a:prstGeom prst="rect">
            <a:avLst/>
          </a:prstGeom>
          <a:noFill/>
        </p:spPr>
        <p:txBody>
          <a:bodyPr wrap="square" rtlCol="0">
            <a:spAutoFit/>
          </a:bodyPr>
          <a:lstStyle/>
          <a:p>
            <a:pPr algn="ctr"/>
            <a:r>
              <a:rPr lang="it-IT" dirty="0" smtClean="0">
                <a:latin typeface="+mj-lt"/>
              </a:rPr>
              <a:t>Sistema di </a:t>
            </a:r>
            <a:r>
              <a:rPr lang="it-IT" sz="2800" b="1" dirty="0">
                <a:solidFill>
                  <a:srgbClr val="C00000"/>
                </a:solidFill>
                <a:latin typeface="+mj-lt"/>
              </a:rPr>
              <a:t>telecontrollo</a:t>
            </a:r>
          </a:p>
        </p:txBody>
      </p:sp>
      <p:sp>
        <p:nvSpPr>
          <p:cNvPr id="20" name="CasellaDiTesto 19"/>
          <p:cNvSpPr txBox="1"/>
          <p:nvPr/>
        </p:nvSpPr>
        <p:spPr>
          <a:xfrm>
            <a:off x="3007296" y="1196752"/>
            <a:ext cx="3525452" cy="954107"/>
          </a:xfrm>
          <a:prstGeom prst="rect">
            <a:avLst/>
          </a:prstGeom>
          <a:noFill/>
        </p:spPr>
        <p:txBody>
          <a:bodyPr wrap="square" rtlCol="0">
            <a:spAutoFit/>
          </a:bodyPr>
          <a:lstStyle/>
          <a:p>
            <a:pPr algn="ctr"/>
            <a:r>
              <a:rPr lang="it-IT" sz="2800" b="1" dirty="0">
                <a:solidFill>
                  <a:srgbClr val="C00000"/>
                </a:solidFill>
                <a:latin typeface="+mj-lt"/>
              </a:rPr>
              <a:t>Piano della luce caudina</a:t>
            </a:r>
          </a:p>
        </p:txBody>
      </p:sp>
      <p:sp>
        <p:nvSpPr>
          <p:cNvPr id="21" name="CasellaDiTesto 20"/>
          <p:cNvSpPr txBox="1"/>
          <p:nvPr/>
        </p:nvSpPr>
        <p:spPr>
          <a:xfrm>
            <a:off x="323825" y="4529992"/>
            <a:ext cx="2232248" cy="800219"/>
          </a:xfrm>
          <a:prstGeom prst="rect">
            <a:avLst/>
          </a:prstGeom>
          <a:noFill/>
        </p:spPr>
        <p:txBody>
          <a:bodyPr wrap="square" rtlCol="0">
            <a:spAutoFit/>
          </a:bodyPr>
          <a:lstStyle/>
          <a:p>
            <a:pPr algn="ctr"/>
            <a:r>
              <a:rPr lang="it-IT" dirty="0" smtClean="0">
                <a:latin typeface="+mj-lt"/>
              </a:rPr>
              <a:t>Illuminazione dei </a:t>
            </a:r>
            <a:r>
              <a:rPr lang="it-IT" sz="2800" b="1" dirty="0">
                <a:solidFill>
                  <a:srgbClr val="C00000"/>
                </a:solidFill>
                <a:latin typeface="+mj-lt"/>
              </a:rPr>
              <a:t>cimiteri</a:t>
            </a:r>
          </a:p>
        </p:txBody>
      </p:sp>
      <p:sp>
        <p:nvSpPr>
          <p:cNvPr id="22" name="CasellaDiTesto 21"/>
          <p:cNvSpPr txBox="1"/>
          <p:nvPr/>
        </p:nvSpPr>
        <p:spPr>
          <a:xfrm>
            <a:off x="2591780" y="5365085"/>
            <a:ext cx="4356484" cy="800219"/>
          </a:xfrm>
          <a:prstGeom prst="rect">
            <a:avLst/>
          </a:prstGeom>
          <a:noFill/>
        </p:spPr>
        <p:txBody>
          <a:bodyPr wrap="square" rtlCol="0">
            <a:spAutoFit/>
          </a:bodyPr>
          <a:lstStyle/>
          <a:p>
            <a:pPr algn="ctr"/>
            <a:r>
              <a:rPr lang="it-IT" dirty="0" smtClean="0">
                <a:latin typeface="+mj-lt"/>
              </a:rPr>
              <a:t>Illuminazione dei</a:t>
            </a:r>
          </a:p>
          <a:p>
            <a:pPr algn="ctr"/>
            <a:r>
              <a:rPr lang="it-IT" sz="2800" b="1" dirty="0" smtClean="0">
                <a:solidFill>
                  <a:srgbClr val="C00000"/>
                </a:solidFill>
                <a:latin typeface="+mj-lt"/>
              </a:rPr>
              <a:t>monumenti </a:t>
            </a:r>
            <a:r>
              <a:rPr lang="it-IT" sz="2800" b="1" dirty="0">
                <a:solidFill>
                  <a:srgbClr val="C00000"/>
                </a:solidFill>
                <a:latin typeface="+mj-lt"/>
              </a:rPr>
              <a:t>e centri storici</a:t>
            </a:r>
          </a:p>
        </p:txBody>
      </p:sp>
      <p:sp>
        <p:nvSpPr>
          <p:cNvPr id="23" name="CasellaDiTesto 22"/>
          <p:cNvSpPr txBox="1"/>
          <p:nvPr/>
        </p:nvSpPr>
        <p:spPr>
          <a:xfrm>
            <a:off x="91891" y="1919734"/>
            <a:ext cx="2772308" cy="800219"/>
          </a:xfrm>
          <a:prstGeom prst="rect">
            <a:avLst/>
          </a:prstGeom>
          <a:noFill/>
        </p:spPr>
        <p:txBody>
          <a:bodyPr wrap="square" rtlCol="0">
            <a:spAutoFit/>
          </a:bodyPr>
          <a:lstStyle/>
          <a:p>
            <a:pPr algn="ctr"/>
            <a:r>
              <a:rPr lang="it-IT" dirty="0" smtClean="0">
                <a:latin typeface="+mj-lt"/>
              </a:rPr>
              <a:t>Illuminazione</a:t>
            </a:r>
          </a:p>
          <a:p>
            <a:pPr algn="ctr"/>
            <a:r>
              <a:rPr lang="it-IT" sz="2800" b="1" dirty="0" smtClean="0">
                <a:solidFill>
                  <a:srgbClr val="C00000"/>
                </a:solidFill>
                <a:latin typeface="+mj-lt"/>
              </a:rPr>
              <a:t>impianti </a:t>
            </a:r>
            <a:r>
              <a:rPr lang="it-IT" sz="2800" b="1" dirty="0">
                <a:solidFill>
                  <a:srgbClr val="C00000"/>
                </a:solidFill>
                <a:latin typeface="+mj-lt"/>
              </a:rPr>
              <a:t>sportivi</a:t>
            </a:r>
          </a:p>
        </p:txBody>
      </p:sp>
      <p:cxnSp>
        <p:nvCxnSpPr>
          <p:cNvPr id="6" name="Connettore 1 5"/>
          <p:cNvCxnSpPr/>
          <p:nvPr/>
        </p:nvCxnSpPr>
        <p:spPr>
          <a:xfrm flipH="1" flipV="1">
            <a:off x="2643635" y="2869954"/>
            <a:ext cx="992261" cy="478467"/>
          </a:xfrm>
          <a:prstGeom prst="line">
            <a:avLst/>
          </a:prstGeom>
          <a:ln w="635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 name="Connettore 1 9"/>
          <p:cNvCxnSpPr>
            <a:stCxn id="3" idx="0"/>
          </p:cNvCxnSpPr>
          <p:nvPr/>
        </p:nvCxnSpPr>
        <p:spPr>
          <a:xfrm flipV="1">
            <a:off x="4716016" y="2099757"/>
            <a:ext cx="0" cy="456576"/>
          </a:xfrm>
          <a:prstGeom prst="line">
            <a:avLst/>
          </a:prstGeom>
          <a:ln w="635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Connettore 1 23"/>
          <p:cNvCxnSpPr/>
          <p:nvPr/>
        </p:nvCxnSpPr>
        <p:spPr>
          <a:xfrm flipH="1" flipV="1">
            <a:off x="5649180" y="4118548"/>
            <a:ext cx="997738" cy="510061"/>
          </a:xfrm>
          <a:prstGeom prst="line">
            <a:avLst/>
          </a:prstGeom>
          <a:ln w="63500">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Connettore 1 25"/>
          <p:cNvCxnSpPr/>
          <p:nvPr/>
        </p:nvCxnSpPr>
        <p:spPr>
          <a:xfrm flipH="1">
            <a:off x="2706267" y="4221088"/>
            <a:ext cx="1073645" cy="629255"/>
          </a:xfrm>
          <a:prstGeom prst="line">
            <a:avLst/>
          </a:prstGeom>
          <a:ln w="635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0" name="Connettore 1 29"/>
          <p:cNvCxnSpPr/>
          <p:nvPr/>
        </p:nvCxnSpPr>
        <p:spPr>
          <a:xfrm flipH="1">
            <a:off x="5809450" y="2788183"/>
            <a:ext cx="837468" cy="458291"/>
          </a:xfrm>
          <a:prstGeom prst="line">
            <a:avLst/>
          </a:prstGeom>
          <a:ln w="63500">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flipV="1">
            <a:off x="4716016" y="4628609"/>
            <a:ext cx="0" cy="736476"/>
          </a:xfrm>
          <a:prstGeom prst="line">
            <a:avLst/>
          </a:prstGeom>
          <a:ln w="63500">
            <a:prstDash val="sysDash"/>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45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2"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0-#ppt_w/2"/>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0-#ppt_w/2"/>
                                          </p:val>
                                        </p:tav>
                                        <p:tav tm="100000">
                                          <p:val>
                                            <p:strVal val="#ppt_x"/>
                                          </p:val>
                                        </p:tav>
                                      </p:tavLst>
                                    </p:anim>
                                    <p:anim calcmode="lin" valueType="num">
                                      <p:cBhvr additive="base">
                                        <p:cTn id="34" dur="500" fill="hold"/>
                                        <p:tgtEl>
                                          <p:spTgt spid="24"/>
                                        </p:tgtEl>
                                        <p:attrNameLst>
                                          <p:attrName>ppt_y</p:attrName>
                                        </p:attrNameLst>
                                      </p:cBhvr>
                                      <p:tavLst>
                                        <p:tav tm="0">
                                          <p:val>
                                            <p:strVal val="0-#ppt_h/2"/>
                                          </p:val>
                                        </p:tav>
                                        <p:tav tm="100000">
                                          <p:val>
                                            <p:strVal val="#ppt_y"/>
                                          </p:val>
                                        </p:tav>
                                      </p:tavLst>
                                    </p:anim>
                                  </p:childTnLst>
                                </p:cTn>
                              </p:par>
                              <p:par>
                                <p:cTn id="35" presetID="2" presetClass="entr" presetSubtype="9"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0-#ppt_w/2"/>
                                          </p:val>
                                        </p:tav>
                                        <p:tav tm="100000">
                                          <p:val>
                                            <p:strVal val="#ppt_x"/>
                                          </p:val>
                                        </p:tav>
                                      </p:tavLst>
                                    </p:anim>
                                    <p:anim calcmode="lin" valueType="num">
                                      <p:cBhvr additive="base">
                                        <p:cTn id="3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3"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1+#ppt_w/2"/>
                                          </p:val>
                                        </p:tav>
                                        <p:tav tm="100000">
                                          <p:val>
                                            <p:strVal val="#ppt_x"/>
                                          </p:val>
                                        </p:tav>
                                      </p:tavLst>
                                    </p:anim>
                                    <p:anim calcmode="lin" valueType="num">
                                      <p:cBhvr additive="base">
                                        <p:cTn id="54" dur="500" fill="hold"/>
                                        <p:tgtEl>
                                          <p:spTgt spid="26"/>
                                        </p:tgtEl>
                                        <p:attrNameLst>
                                          <p:attrName>ppt_y</p:attrName>
                                        </p:attrNameLst>
                                      </p:cBhvr>
                                      <p:tavLst>
                                        <p:tav tm="0">
                                          <p:val>
                                            <p:strVal val="0-#ppt_h/2"/>
                                          </p:val>
                                        </p:tav>
                                        <p:tav tm="100000">
                                          <p:val>
                                            <p:strVal val="#ppt_y"/>
                                          </p:val>
                                        </p:tav>
                                      </p:tavLst>
                                    </p:anim>
                                  </p:childTnLst>
                                </p:cTn>
                              </p:par>
                              <p:par>
                                <p:cTn id="55" presetID="2" presetClass="entr" presetSubtype="3"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6"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1+#ppt_w/2"/>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6"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1+#ppt_w/2"/>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9" grpId="0"/>
      <p:bldP spid="20" grpId="0"/>
      <p:bldP spid="21" grpId="0"/>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5638" y="332656"/>
            <a:ext cx="8146802" cy="646331"/>
          </a:xfrm>
          <a:solidFill>
            <a:schemeClr val="bg1"/>
          </a:solidFill>
          <a:ln w="38100">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r>
              <a:rPr lang="it-IT" sz="3600" dirty="0"/>
              <a:t>3. Trasporti</a:t>
            </a:r>
          </a:p>
        </p:txBody>
      </p:sp>
      <p:sp>
        <p:nvSpPr>
          <p:cNvPr id="6" name="CasellaDiTesto 5"/>
          <p:cNvSpPr txBox="1"/>
          <p:nvPr/>
        </p:nvSpPr>
        <p:spPr>
          <a:xfrm>
            <a:off x="3033875" y="4797152"/>
            <a:ext cx="3338325" cy="646331"/>
          </a:xfrm>
          <a:prstGeom prst="rect">
            <a:avLst/>
          </a:prstGeom>
          <a:solidFill>
            <a:schemeClr val="bg1">
              <a:lumMod val="95000"/>
            </a:schemeClr>
          </a:solidFill>
        </p:spPr>
        <p:txBody>
          <a:bodyPr wrap="square" rtlCol="0">
            <a:spAutoFit/>
          </a:bodyPr>
          <a:lstStyle/>
          <a:p>
            <a:pPr algn="ctr"/>
            <a:r>
              <a:rPr lang="it-IT" b="1" dirty="0" smtClean="0">
                <a:latin typeface="+mn-lt"/>
              </a:rPr>
              <a:t>Mobilità Caudina</a:t>
            </a:r>
          </a:p>
          <a:p>
            <a:pPr algn="ctr"/>
            <a:r>
              <a:rPr lang="it-IT" b="1" dirty="0" smtClean="0">
                <a:latin typeface="+mn-lt"/>
              </a:rPr>
              <a:t>Sistema navette elettriche</a:t>
            </a:r>
            <a:endParaRPr lang="it-IT" b="1" dirty="0">
              <a:latin typeface="+mn-lt"/>
            </a:endParaRPr>
          </a:p>
        </p:txBody>
      </p:sp>
      <p:sp>
        <p:nvSpPr>
          <p:cNvPr id="5" name="AutoShape 4" descr="data:image/jpeg;base64,/9j/4AAQSkZJRgABAQAAAQABAAD/2wCEAAkGBxQTEhUUEhMUFhQVGBgWFRgXFxcYFRUYFBgZHBQSFRcYHSggGB4lHRYVITEhJSksLi4uHB8zODMsNygtLisBCgoKDg0OGhAQGiwcHCQtLCwsLCwsLCwsLCwsLCwsLCwsNywsLCwsLCwsLCwsLDcsLCwsLCw3LCw3NzcsKyssK//AABEIAMgAyAMBIgACEQEDEQH/xAAbAAACAwEBAQAAAAAAAAAAAAAEBQECAwAGB//EAEYQAAECAwQGBwUGAwcEAwAAAAECEQADIQQSMUEFIlFhcZETMoGhscHRBiNCUvAUM2JykuFzgqIHFSRjstLxQ4PC8jRT4v/EABkBAAMBAQEAAAAAAAAAAAAAAAECAwAEBf/EACcRAAICAgEDAwUBAQAAAAAAAAABAhEDIRIEIjEyQVETQmFxgRQF/9oADAMBAAIRAxEAPwC4sy/lHIxP2Zfy9xh9fPyK/p9Yi+fkP9P+6ObidN/gQiyr+XuPpE/Z1/L3GHwWfkV/T/uiQo/Iru/3RuJr/Ah6BXy9xiOgV8o5GH978Cu71iyX+RXIesavyDl+Dz3RK+X/AFRHRH5fGPRV+RXKOb8CuRjUa/wedEr8A74ky/wx6JvwqyyOcc42K/Sr0hqZrPPBH4e/9otTNPf+0PqbD+kxUlOfhAdmtfAmQE5g8xHdGNhhpM6PNuUQUS9ieQgqzWhJapSbpodnV3cYxtt6aSsOm+SaOwLDLsHMw7myZbpol7yfGBpdiYqZxrKGeSizRWPJREdWJrKFS2clnZ2qBwg+ZZAqq1O1RSuJz5RuqzHWvb2O7bG0iU4Yk0dt437TjBqTBaAk2NtlMDn5VjhJBDEAjMEGuedDDNUsZBsngC1hyQSwGW9sTthXy8jqmCypKHJKFI2Nrf6vSLrkIOM5fAodP6QWMGpQAkAFzn9AxndIerPy74k5zQVQAqyssK6QKuiguFNSKl7xxBbg+2CpmkGrrmu4Y7CXAEaFO9MDT0cADj6wjyysbgmazJt4upUzgbqq7sAI6MrOgl6ktjs40joNzNSNREmKiIeLndRaJEVeJ+vqkY1Fb+vd/De7wPMc40pAj+/b/K7esMn48oImKoeB8Iaaqv0JFeSwT9CNUSicB5+ENJVlTs7HYb32xW02tEqi1gZgANTa1dkTshLN8IBMpSGLOLyRW82soDzi/wBnWM1D9Y/4ga3aalquXSqkxClOMUpckVO4VgxGmZX4hzgN6IrJLkzN1j4lHgo+sV+0r+dT8TDJE5Mwaqkq3GvfiIpaJAZ68D5HGMisci9wWRaVk9dWBOWQJzEZ/bF/Me70jOyGo/Kf9MZvD0X4LZqLUq+hyKrQDqp+YboNsqyTMKjQTJg7AswqSddH50dyhDXR8t+l/jTe9Rh4vijm6iCTNbgUKMx3Y98Z2eyUIBAqctvbxgiYhhnF7ISxfbBnO9o50gYWRQF10kPsI7HJML1601SR1mrkA1Kq2Yw/A+v2hHLvicsoAoKu11icC9OyFjL5HSthNn0ekpvOFNQ3TQHYYubMNkDBE1GsAWFaYNsYGocmC/7xS2tKWDndOqeYDRmkxvpv22Y/YcSDx2cK9sCWyUE0WLpyfA7wc4IXpBanuJZIxAD45nHJ4Dt8+9KCCg0qSqr0ycUgOMR1jkbWSaHUwJwwGGMdG8lTVODB+URE00SFr/TGIvRzxIMOekdeEcViOvRV6wF5MAJmf4pR2SUjmskecML4pUY+dYU2CcVWmbWgoncB9GGyjHR1EONL8EsMuaf7H0m1oJYKBNe6EHtRYJs2YgykLUEpYlKSQCSWB2fvBuigLxLZeJi+lppT0ZSWJMxywwRdo54xHGlezizLg6PKHR84KCVpWFGqAUkFRwDA4xJsM8YomfoPpDXRNpXMtUgrc3llIJYUlpdQTSuIg1em5/SlKVm7eIArgMneOhxizkxuVybM/ZGQtKpxWCKIZw2an45Q6tM4XSHDsTFbDPUtIUtTqdYfgqg3UhRPlpvKLDExzTSUtHbhjzJSojk3OIMUmUDAM6kg/XFo5h9d8RhPlJr4O6L8og9ZP5k+Ih1o1NZtT96vDjCGYKjiMzkRDzRqQ83+IrMxf7Tn6j1INmJ3mK2fA8Y5SOPMxSUWfjEUcwQDAU+aRPl1OslQ7UkFPJzz4wUlUA29XvpB3rHO7DIaKKaT0n0My6wOqlQP5g+0b4tZNIdIiZMA1ZfW21BNGUdkB+0+jekmILywyUDWUkFqjOBfZTRqpdktMtdwqUknVWhQoFgVSS2IxjoWO2SvQxRp5BUAAXJADviosNu2N9LG7LUCA5Ao+0ZbY8ufZ+cm6sSlOlQUGYuUkEYHcnnHrPaOqaYU8xAlHtbY+N96BLOAQmgYp7N0TGdgVqI3PHRzaHl6mLr0SDFDFnilnpNkuTEkxUGkQTn28v3EGKt0Ked0ItX2qcDkSB2f8iPSGPL+zElcyapaXoFrXRyyyG5PHp+jr1viUMBgAK+MdnWQ71/Dl6fIuL/bD9EnrdnnFdLEEJ23VEfzf+sdoyUbpIUQ7E0Tv9IG0oFFaRef7uXgMJiplWGy7tjnxLyc+d3In2dUkTUlRFCyATiVVU29gIwlB1vvUT/UYTaRSsGQtLBl1OwuAKHHPlDWctQcgpDAEUOCqNjF07dCThxjF35PQaOICE/zHmYVTVax4mC7CVAFimhKTqnFJI28IWrepoaFWYzbYY5pruZ09K6s1uPXYX4tEPA9tmXUB6FUxAG+8ym5AxqVRzwXdJl8U1KTSKz1Q9sArNp/1FeUednqh/YgL00/5hzO71EXfo/pLqPUFqA398ZyzjHFPHmYqgYxE5wlECaRGvJP4m5wUiA9K9aT/FT4iChoeSNPIcp2FAPJSoW+w0v3doRtvj+oiGen513o6PqkHsJfxhf7CrHSzxtmTB2Ok/8AlHfFbRzy9wGXZ0soMKgPQb678Y9JpYvJB2pSe8R56TNZt4A5w+tCr1lQf8vwAMLkXaw4n3oC0adQblHxiIz0crUO5XkI6OGi+VNSdAcc9YqpTYgjiG8YoZo2jnFD0OSNiYxtAKkqSCxIIB2EjGOM9PzDmIqZo2jnBi2naA6apjD2JsKZQmuKnoQrcPeG7wpjwjOzNcQf8uartBI8hHaLtqZaZ14t0oSEFiQ8sLcFsGMxPOAl2iWkBPTSwejUkOSGKjU4YecdE5uS2cUahJnoLDRH8ss80iMbbNAmgMkvMALhz7pF6h2i92PAMvSkkJI6aX8A61NXaWpEWu1SzMBMyWNeeoi9UCdKQJZLjcTyjY6Rz5NyLJkJmSQ6UgBKlUFAQaKAyPb4xeasEKFxGEsZtrEb8q90D2W2y+iUjpE3ygpAcAPkbzsI4TEX6zJbFco/eI6qRrHGlWiqcSexrYSNbYZiz2Bmhao6n/ZPMrxjaTa2lgOhwKstB1rrHA7YXWhRSguMJbYgh3FKRCS7mdGOXGLYp0nbL82hN0EEDekIS/euHV6PKO15T/Ekfpqf9Qj0slTgHaAecTmkvAn/ADZuUpWTPNI9FZA6puP3hzPyjfHm55xj0tmTrzQcQv8A8EwH6P6dnUeQgp484izpx4+UXu7zzitnz4+QiJzMIAhdptbCUSf+qncMDiYYPCv2iQFS0gj4h3gwUPBW0jbSEpM1r14XQwYozNXvEboE0TYU2daloK13ySUqMtgVBOF1WV0RGi1DqKx+HeKasFosya0r9Vi66hrVEpYaYumaMfAr/SkiuxlQwkr9wJagp0hSXKcQRljEKkBgcXbPHhygPSYCQyTrKzo4TyzjS6jkqo2PF3aMrAaLBDFwWI27omMNFJYrqcBjXbt4REczZfJfIYolfkHBvARYy1ZNzI84IMjf3CM1WV8wP5UwxOwVQUA5pxWfWMbRMAxUk/8AcPrHT7EUsoqKmBoQkXnzcZ1jGZKVdAShsB1ss8M4BrYDpiz9IhLKAuKJFXICgL7cQlNN0I/sUvMc2yj0CNHzPiU4zDY9Z86O6eW+mczRw+Rn4+UI3Y1iGZY5O7kM+BjGfLvzFqUL6ixLD4QkJDh9gSIfnQ42eMYmwFBUUkgs1H2ilDBi3ZtCdNmQ7dET9YMCaxdEu49xKh0iFSy4VVJa8zimVY9BJ0eGYkOU3qhxSrNs3vC3SNiVMWhy+qogkksCUUBbhDu0DQNL0ak7easOQiFaOSK58S8Hf3GTmAfrdFVaEI+Id4hE3d2NS+DTQFnLqcKpV2d2ADw06JPzHtHoY1s1lCWAWvD9tvZGnQsPvFNxhnNsnjg8apAk+QLpN4doV/v2w5tFquzZt1SKqcggv1Q3xN3Qptch00Us03788oYWlKukmOpze1qEjAMRWmUUUu00m29m40gTmnn/APkwTYlliS2WeBbDAQsmumoPEXMeZpBUiYa3QGcZbuMTZmNAqF2nB7sfmH13x0udNAGqnvHrA+lJqzL1kgC8nAk7d0a9j4/UgJLnDF6Ni+REPJc7C/dCmZQcV3jbhCCVIvggMdoO/dshmQbgQSC2xShhuALQzKZ2n+wx06uBu4DfgPGEdpJvG9j5ZNDKzarkN2qNOGrCq0SlAm8CTtqRzgJmwtXs10d1lfl8x6xEY2JWuWxI8x6R0ZrYMq7j0Lq/D3x2tu74i+fl7xEdIflPd6xiJjanLAgVI9fKMpKbynIyHYTlF1rvKFCOLZRB1VO1HanDGNRrNxLEYTJO54g25Os4Iutjm70HJu2FWkNMteSlPSLQCoy0FiAMXLHDNgTGjBvwblXkLmpGZA+tsL7aLodlkM5YEmmYGYqXrsi2nZiujlTLLMotSU6qStRCsS4BVeDmmx4ixTgmTMlWoovMoa0xJ6QLcghySkgNRQpFlhrYvMXy9IpuX3XdZ7t09o78IKsswLUC6mZ6gPXd2PQnEwDJKBYuiTNkieKOladZyHIdmpTHthno8S0S5kxSFpQClgVCY4SnFN17rkl6nbSM8do3IPFmB3tixbsOUSbMMncfWBEA6HnKNmE+cUgXbwKW1U5Al2UTtF3hBlitqJiQpJvJwBDuCcAoGqTuMSeNxGUkMhL2xCpQ+miZMxxi+/bviy1QiSDYHNIAIfLYd8GXx0k382w/KIFmqqeA84Llj3kwN8WH8oyyildorfcRaVC6a5GJsagQW3dwi9oe6cYzsB624jwifsELaF+nPuT+ZPiIPML9NfcninxEEaHqQs6fo5b4lRoMjg5O4OKZwqnWoqLKU+zIdgGHCCtLn3curUOe5L+AhTYrOtZviqb13WrliBnAcXJ6C2rbDZU0pqlTfXfwhtZbYZiShWLcH3gZcIRKQQouSHKiMqO/mObwx0XIZYLnltzd4Ci15M5Lyi1iUekD7CO36EdHEtOHE9//ABHQ1FJ7dnpBNG/kYqqcN/IxkLWj5k8xFunSfiB7Yamc9lEKdX1sibQu7XHYO2KBWtGtmTeW5wS3M4Dzhowt0Bs8np/TipMwIlj3iS67yTdAGKEHOgIURtoRFtJ6SkzJcufOQuXOD9FcXrTAQQSCKhBJoTiIf+1NnkmSpU4BSJeuBTWIbUfYWAIzEfPrVNVNUZkwupRr3sBsA2RaT4KgQTkzp2lZq0dEj3UoBgiXqj+YiqoGRZQDh9PBCVsWA+voxy3oTsfuEc8pM6owQMmSH5fvFpDyzelqUhQzSSkmhpSLBJvRUJq28Dx9YVSY7ghqNJCbdTa7xQlTXkFmYgtMlgXVg7WcZQ4CwhSpNjRVZEyZMmKeX0aXuqBc3kmoxBTxjzSU4fmPlBns/PUsKsallKJtUGuqsVKaHqqAYjdFseS9MhlxVtHrpM5i4KVINCUqCxe+UkYEVrnsg+94Qo0XoJcsrUsywFJCUploKQkIJIcnHrHHDCDrMs3WOXdujZIUSiyk8AlTgEhmoM43syUqVMJALrOIBgdUt1EuQzZxewpcrNQbxo7Nugfab7g2dKS3VTyHpFdHpa9hVsOETNRTE846x59kS9g2FEwBpg+6V2eIg4mF+mj7lXZ4xho+Ued02v3Mr+YdyIYey1pBsssLzKrx2AByX2tSF2mPuEcV+CID9npQUChyHSHO1KlFKhwIA5xWGmLNbYzWmZaFJTcloKkmY7Fwr/69rYEnJ83jewliQcQa1ervlF9KTOjlJmIZwu4q9gMUsXyem94W6FmPeVtLw2ShUFTiBOTlreUdEWpTTR+YR0ROp+EPFhA+FP1sjHo0GYDjjRqDDE5mOMkbT+o+sVTZkguHdmdz2RazlZrLLVGWUaWG1gByRrVDHHsIG+Bpa/CN7FZAxIcXiTQjbnT1hsXkWQq9tSqZZqXQygS6mBAGCaVJLR4kCiBtPiBHqvb+Rdly6kkqOLfCODx5XJO5/JvCFzPZbB4JlRoT4Hw/aMi7Bt/fh4Roo6x+s1A/W+Oetl2zk4mI+Ifm+vKOQQ5+scI6WdbtPimNQxog9U5VPhWMpKV9KlUpC1rSoLAQkqVqEF2AfZGqDqjcCedPKMrMsiagh3C0jFjU1D13QcemLLaPqiplTiK7Duz7IXyusoNm4pvJiyrMXNE03/tA1llkKUSau2JLAZR05HrZxxOWVBSrpDUJF0k9xpyjexoUCsBSWSphqnAAZ3vKMJpN5XZs3eYjcTNebQtfNeULriG9hE8qALkZZH1ibIcXbLCMp0wm6GIcjZE2CY4JrljwiNDBhMA6ZPuldniIMeANMn3KuzxjBj5R5vTM1pCeKvAekDaEtCBLK0lRWgMzVzUQGxDs1KPvgyZZkTZdybeABJBSW6zUYoOyCtCWmVZgZaHId3WoODmxuDF4tCjZFL4DbTYlTZU6W1H1aHMBWqTjiYR6MN0qSqhTQw7tFveq5YF0MFFqPW6klLp7DCmbIlzJi19JMQVM90puhg2q8t8oaaT9xIqT9je3K94CNqfEx0D2hbEVKmKQ5Z1McaekdEWjsXpVj9S1be6KKmHCnI+sVVNLdXvEZzZhIcA8xD0cJpKXj2Dx9IPsS9UdveTCuUdbt8H9YaWFOojgDzEWxLuBI83/AGgrboH+ZfcB6x5ghiOB7MRD/wDtHOvIH4Zh/UUjwTHnFmvAHvJ9Yjm9R0YPSakBm3FjsABy4tEq657fEesDzJjAdkaWeYCbwzr2GsT4+47ewhNkUJXTUuOxD1yr3GIsVmUuWqaGCJaghRUW1iLzP/LjtaCVzmsSk7/AD1MJQZhs11wJY6QsSQTeVLJamd1G5k9sVjBEnkdjrSFgXZylEy66kqIukK6lFOcqkQJYA86UNs1A5qjOUlQBvTFrIKjrXqXqkhyakhzx2vGuij/ibONk+V3TA/dA4pSKKWj6c+36xgI4neo+MFhXpAK8VfmV4mK5VSRyxMVrF4g5lPe0XkzRfmOa3z5QLOOsW+ZG/wCV41scx1Lr8au6JeI/0b3C1TA6ajGI0et002DwiFGqeMV0cdXsT4RMYOeAtL/cr4DxEEvAelT7lfDzEagryhEmKLS8dLVSJvQaO4kh+sXANHZhwpvi4o8VJpyiL0YySM5x8R4x0Z2nCsTGoNHpTNHzJ4XktvzjNa05EdhHkYMMwVOyg21NfKMrfNAQ+8eIjreJHlWxfLLAnnyh7ZiAlAY0AHIR55C9VR4twA/aH8k0beYbECTPE/2hKefJD/ArvUI8+TXs8SIde3a/8Ujcgd5hAVeA8BHNlVyOnC6iEAAgAtWncPSLWdLpVuAHPDzil7qj6yi1nUwXwHgr9oWKYzaCPsoUHIPMN4RomygBhCtVuukpAFCRyMd/eJ2Q60QfkOVLugiuD1i2hz/iZP8AFR3EQLLtF4E9nhTvgn2f/wDlSP4gjV3Ion2M+mBYb6yML1KqfzK8YY3ny3+nhCgGnNvKLZlohBgpOuS56ycCcmjSxpcrLmq1ZlsYvNQAAe04bRFbAkkKr8SqsMsOMJw7A3sJ+JOOO0x2i6J7E57ohctmUTgdjZRpoWW8lCiklSgCSFJA7BiOZhVibdBtBN6AtKq90v8AL5iGf2f8Cv1pjKfYgpJSUKIIrrpEN9CQI5EmeQlzKRylw6TYEVHRYEj7zZ2QBpuWmVKUoS2NAk33qcGDVO6D9BnR/qiDGcMHD+mPiIp0keUClJIJViTsfVa8WcDbyMfQfsCCH6JQo/3gyrUtCrG2FdUvdCS0TKRENJ1gQU/dln+fblHQ30WH/XH4GXSMMzwik9V5DH4qQoCrQOrNlmuY/aKWg2pYCUlFCC5cYGg74s1RxckMpKKFLjAkqOw9Y8zDQWhHzp8POEOjJU0fe43QHG0kE02UEHpk/iAPDdhTKNCLQJNHn/bax+8RNSoKSoXQN6a7S+MeaRLJ7W5fTx672issyYJaUsblSbwAzp+0LZWh5oIN1NKdcZu/jE547eikZ0qFKkGnbGiUOTsLDm/pDIaImswSP1CLjRE7C5m73hsMDgHmeTtCtZWPWPiYzvx6Cf7LznJIGO/PjGKvZyZC8GC0CWFep2nwHpDn2Wsq12lCkh0y9ZZyAana8Ao0ZMQCCgmrhmh17KyFDp3BDhIGVQ52wyjsPKke0vnYf+IVFbMDQjF8or9nVtOfxZUYtkcaekB2+0ELu1a6muO2kPNNiRGFpNAeHiHidHFgfzHxjFanSK5jDKsa6PFCNi1d5x8eEFLQAm2rZJ3P4RroiZdkSh+EczjAOl1+7O4HwMa6KX7qX+RPeHgwWzPwN+niqpx2wGZrbYxTaXw7xFCZJmVVU9Y98B6RIKFBQvJIqOGzfGItOuoPUHxgK328JFSwwJ2QKGo8l0K3q95QFMxgAmnBvox6n2cthN9CmCUhBQ3VAU+Aba3ZCtUuQpV4zlvWrp80wUvSMuXLN1ZWRWpDnMjVAiajsLHVptSczgQwOIdm7wqOjx83TN8k1q1HwbA98dBc6DxR71NlQnC7xJTFyl6A1G/9omOipNGd0jGKMXwjo6NZmXS2DF+MYTFt8A7Tjyjo6AAolzgEjhGiUA407AYmOjWErMlyxi36RGCkoOQ5ftEx0YxZJTu+uUWSkvQgDgfWOjoxjrivmJ5ekdNspV1i/wC+2IjoxrOXo/DWmJaoIUAzMzXgQcMI2lWYIBZcxySSSpOJxoE0fdHR0YzZnPst8EKWojs9IiXJWlISiYEgAAOgKoN5UI6OgBTMRZJ1f8QkD+CCRw16RMnR07Kegj+F6qjo6MYDtWhZl690wfdLCdrnEiBJ2hZxP3ijngkAcWDx0dCsKBl6En1+74ks8YK9nZ6iwWnfdcgbXYU4ZxMdCcUNZlN9lJ6MLqshlyBjo6Og8Uaz/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AutoShape 10" descr="Risultati immagini per croceross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AutoShape 12" descr="data:image/jpeg;base64,/9j/4AAQSkZJRgABAQAAAQABAAD/2wCEAAkGBxQQEhUUExEUFBQUEhYXGBgVGBUUFhYZFhUZFxQUFxUYHCggGBolHBQWIj0iJSkrLy4uGB8zODMtNygtLisBCgoKDg0OGxAQGiwmHyYtLC0sLCwtMCwsLywsLC0sLCwsLCwsLCwsLCwsLCw0LCwsLCwsLCwsLCwsLCwsLCwsLP/AABEIAOMA3gMBEQACEQEDEQH/xAAcAAEAAgIDAQAAAAAAAAAAAAAABgcEBQECAwj/xABSEAABAwIBBggGDAsIAgMAAAABAAIDBBEhBQYHEjFBEyJRYXFykbEUIzJSgZMWF0JUYnN0gpKhs9IVM1NVlKKywcPR0yQlQ0RjZMLjNPCDo7T/xAAbAQEAAgMBAQAAAAAAAAAAAAAABAUBAwYCB//EAD8RAAIBAgEHCAcIAQQDAAAAAAABAgMEEQUSITFBUXETFDJhkaHB0SIzU4Gx4fAVFiM0QlKSsvEGQ2JyJILi/9oADAMBAAIRAxEAPwC8UAQBAEAQBAEAQBAaXKuddJTEtknaXjaxl5Hg8hay+r6bLXOtCGtkyhYXFfTCLw3vQu1kYrNJJ/waQ25ZnhlvmsDr9oUeV4v0otaeQX/uVF7lj8cCOV2kWqcbeEQxG+AijDnHkHHL7+gLU7mo9RNhki0hpkm+L8sDDflWvn2OyjJffGyZgPq2tFsVj8aW894ZOp7Ie/T8cThlJlA7IMpel0rey7xdOTrdfaOd5PX7f4ryOrfwgzHgsqN6PCXc9iATh0pmVlvM84ydLQ1DsR7ezCtpra89RGL7KiHA82tJHf605SvE881ybW1Je5vz8DcZP0mT+6bTzD4BdEfSbvH1L0rua6SNM8hUJerm12PyJNk/SHTPwlbJCeVzddv0mXsOcgLfG6g9egrq2RLmGmGEuGvseHdiSijrY5m68UjJGnexwcO0KQpJrFFTUpTpyzZpp9eg91k8BAEAQBAEAQBAEAQBAEAQBAEAQEXy9nvBTksjvPKLgtYeI08j5Ngx3C55loqXEYaNbLO0yVWuMJP0Y734Lb8OsgOU846utfweu9xOIgpQQLX924cYjHEuIbzBRHVq1Xgu4vqdlZ2cc6eGO+XgtXj1mxyTo8qZGjhHx0rfMYBLJbeCQQxp6NZe4Wj/AFMi3GXYY4U449b+vIlVBo+oo8XxundyzuLx9AWZ+qpMaEFsKirlS5qfqw4aPmSOkoYoRaOJkYG5jWsHYAtqSWogynKTxk8TIWTyEAQHBCA0+U81KKpvwtJC4na4NDH+sbZw7V5cIvWjdTuKtPoyaIvlLRezE0tTLEfNk8dH0Y2eOnWPQtErWD1FlRy1Xh09JEq3Itfk53COieAP8elc5wtt4wFngdItio0qFSDxiW9PKlrcrMqpcJEhzd0kOsBOBMz8pHqh46zMGu9Gr0Fe4XbWiaI9zkSnNZ1vLDqer3PX248SwsmZTiqWa8MjXt322tNr2c04tOOwgFTYzjJYxZz1e3qUJZtSOD+tW/3GWvRpCAIAgCAIAgCAIAgCAIDEyplKKljMszwxg37STua0DFxPIF5lJRWLNlGjOtNQgsWVhnPnhLVcRofDE42bGy5nmvsDtTEA+Y30k7FAqXEp+jE6m0yXStlylZpvr6K8+L7DMzf0fSSgOqjwEe6GIjXI/wBSQYNG3itx2Yhe6VrtmRrzLa6NDtfgiwsmZLhpWCOGJkbBuaLX5ydrjznFTYxUVgjn6lWdSWdN4vrMxZNYQBAEAQBAEAQBAEBFM5MwqarLpGA085ueFiFrnlkZ5Mg7DzhaqlGM9ZNtr+tbv0Xo3FeV1JWZJlD5LsF7NqIbmJ2ODZARxdvkvFidl7KFKlOk86J0dG+t72HJ1EuD8PkWDmvnqyp1Y5tWOU7CPxcnVJ8l3wSeglSaNyp6JaGVF/kidDGdPTHvXHeuvtwJapJTBAEAQBAEAQBAEAQGqziy9HRR677uc7CONtteR3IOQDedg7AddSooLFkm1tKlzPMh73sRVkslVlOpAAEk24Y8DTMO88mzb5TrcwAgenXkdUlb5No/WMvruLHzXzSiohr/AI2cizpXDHqsb7hvMPSSp1KlGmtBzV5f1bl+lojsX1rJCtpBCAIAgCAIAgCAIAgCAIAgPOogbI0se1r2OBDmuAc1wO0EHAhDKbTxRV2dmYbqXWlo2mSDEvp/KcwbzFfym/AOPJfYIVa2x0xOgyfldxahWfB+ZmZk58izY55NaIjiTOOLeRshO0fCOI38oxRuGnmz7TblHJSqJ1bdadsVt4eXZuLJCnHMhAEAQBAEAQBAazOHLcdFCZJMTezGDypHHY0d99wBK8TmoLFki2tp3FRQh/hbyqaeOpypU21taV2L34mOnjJwa0doDdrjiTtKrkpV5nWTnQydQwS85Pe/rQWvkHIsVFEI4m87nHF8jt73nee7YLBWUIKCwRyVxcVK88+b0/DgbJejQEAQBAaDO/OT8HsjcIuFMkmoG64jtZjnXuQfN+taqtTk1iTbGzd1NwTwwWJG/bNO+id65n3Vo54txZ/d+ftF2M59s0+8nY/6rfupzxbjP3fn7RdjOfbLPvJ3rW/dTni3GPsCftF2M49s3/ZO9a37qc8W4fYE/aLsZyNJvLROA5eFb91OeLcZ+78/aLsPej0jCRzW+DEazmtwkBtrOAB8nnRXabwwPNTIUoQcuUWhN6txOlMKAIAgCAICuc+8yy0uq6NnGxdNA0YS7zJGBsk23HuunyotegpLFay6yZlN0WqdR+j8PkdcwM7gAyKR+tE6wiefcHYI3Hzdw5DhstbVb1815kvd5E3KuTlUTuKK062lt61179+vfjZCnnMBAEAQBAEB41dSyJjpJHBrGNLnOOwAC5Kw3hpPUYuTUY62UvljKE+VapvBtOu86kEbtkUe10j7bDbjOPMG42CrZydaeCOwoUqeTrdynr29b2JfXWWxm1kGOhhETMTte8+VI87XH9w3CwVhTgoLBHK3NzO4qOc/8G2XsjhAEAQBAV/pedaOl5fCHdnAvv8AuUa66BdZCeFw+BT8sdybk4E7CRzbjyKrc2tR3VG2pzhjJd7XwOnBDld9J38155SRt5lR3Ptfmc8Hzu+k7+acpIcyo7n2vzOOBGy7vpO/ms8pIxzGjufa/M4MAO0uPznfzTlJDmNHc+1+Zus1xqlxG6aK20na08q2ReOD+tZW3FKMM+C1YP8AqfRSuj5yEAQBAEAQFX6Q82vBnOq4WXhe7+0xgXDS7bUAchPlDn1uUqHc0MVnI6DJGUXB8jUejY/AkOYWcPDM4CR15GNuxxNzIznPnNuBjtFjjjb1bVs5ZstaNWWLBUpctTXovWtz8ns3atxL1KKQIAgCAICsNKGX9d3gzXDg4rPmPnP8pkfQ3Bx5yzkKhXVX9COkyJZr8xPgvF/XWb7R1m34NEZ5W2qJwLg7Y49rIuY7CefDcFtoUsyOL1lflS95xUzY9FavFkxUgqwgCAIAgCAr7S8LspPlLvsnKNddAush/mHwKkn8p3WPeqiWs+hW3q0dF5N4QBAEBts3R5Xx0Xe1b4bPraU150p8H/U+iQrs+ahAEAQBAEB1kYHAtcAQQQQRcEHAgjeEBTmVsnPyVWBjDaMnhaZxxtY8eE8ure3O1w51W1oOnPOiddk65jeUHSqa8MH1rfx8S1sh5TbVQslbhrDjN81wwc30HfvFjvU+nNTipI5m7t5W9V05bO9bGZ69kcIAgNVnPlcUdNJNgXNFmA+6e46sbei5F+a68TnmRbJFrQderGmtvw2lYZi5ENZVa0h144XcNMT/AIsryXNaeXjXeegDeoNvBznnM6XKtwra3VKnob0LqS+sC5FYnJBAEAQBAEAQFe6XxdlJ8pd9k5RrroF1kP8AMPgVLMOM7rHvVRLWfQrb1aOi8m8IAgCA22bvuvjou9q3x2fW0prvpT4P+p9EhXZ81CAIAgCAIAgNDnrkLw6lcxthKwiSFx3SN2C+4OF2nmcvFSGfHAk2lw7eqpr38CGaN8u6sgY7itnwIOGpK0WsQdhNtXpDVBtp5k8x7fidFle3Vegq0Ncf6vy19paKsTlAgCAqvSllbXnbFfxdMzXdzyvbgD1WW9aoN3PSonT5CtsIOs9uhcNvf8CaZj5G8DpGNcPGP8ZKd+u/Ej5os35qk0YZkEikv7nnFeU9mpcESBbSGEAQBAEAQBAV9pfF2Unyl32TlGuugXWQ/wAw+BUk4s53WPeqiWs+hW3q0dF5N4QBAEBts3fdfHRd7Vvhs+tpTXfSnwf9T6JCuz5qEAQBAEAQBAEBUOe2S/BK5xbxY6sGZhGGrMwjhbc99R9+UnkVfdQwlnI6vIlzylJ0pacPg9hZub+UvCqeOXC7m8YDYHtOq8DmDgVNpzz4qRzt5bu3rSp7tXDWu42K9kY86mdsbHPcbNY0uceQNFyewIZSbeCKbzdhdlCuiMgxkldVSjkawhzWdF+DZ0BVtP8AEq4nYXjVnY5kdeGb73r8S6FZHHBAEAQBAEAQBAV7pg8ik+UO+yco110C6yH+YfAqWYWc7rHvVRLWfQrb1aOi8m8IAgCA22bp8r46Lvat8Nn1tKa86U+D/qfRIV2fNQgCAIAgCAIAgIjpPydwtC6Ro49M4Tt6GX4UerL/AEgLVWjnQZPybX5G5i9j0dpr9GOUbmWG+BAmZjy2bJbm/Fn5xUazlrj7y1y/Q6FZf9X8V49hPlOObIxpIqzHQyNBxmcyH0Pd4werD1pryzabLDJdLlLqCezT2fM0miqjuaicj3TYW9DRrvt0l7R81abOOhyLHL9bGcKa2LHtLCUw54IDCyjlaCmtw88cWtfV4RzWa1ttrnG1x2ry5Ja2bKdGpUeEIt8FiYbc7KE/52m9bGP3rzysN6N3Mrn2cuxnPsqovf1N66P7yzysN6McyuPZy7GPZVRe/qb10f3k5WG9DmVx7OX8X5D2VUXv6m9dH95Y5WG9DmVz7OX8X5D2VUXv6m9dH95OVhvQ5lc+zl/F+RCdJmWaeobTCGoilLKgkiN7HkAxOFyAdl96j3M4uGhlvka3q067c4taNqwKwmPGd1nd6q5azu7b1Z1XkkBAEAQG2zdI41yB4+LE4AeSSSeRSIal9bSlvOlUw3P+pePsqovftN62P+atuVhvRwHMbla6cv4vyHsqovf1N66P7ycrDejHMrn2cv4vyHsqovf1N66P7ycrDehzK59nL+L8h7KqL39Teuj+8s8rDehzK49nLsY9lVF7+pvXR/eTlYb0Z5lc+zl2M5GdFF79pvWx/wA1jlYfuXaZ5hdeyl/F+RtgVsIhygOk0Qe0tcLhwII5QRYhAU7mXIaSsjjcfxVRJSuvtILjGztPBlVsPw6+HuOxuP8AycnuW3DO96192JcqsjjivtKtTjSxfCllPzGhjb+ud2KJdv0Ui/yDDGpOe5Ydr+RvNHVPqZPhNsZNeQ//ACPc4fqkLbQWFNEDKtTPu59Tw7NBJVuK8ICtdLjiJaPk1KnoveG2Haod5qR0GQOnNdSKydlJ52MjHoKr3KKeDOuhbVJxUote86eHyebFh1kzo9Z65pW3x7/I5GUJL31Iv1kz49Y5nW3rv8gK+W1rR9OKZ8THM629d/kPD5MOLHh1kz4jmdbeu/yO7MoO3xxnouFjPR7VnPa0Yzjck8pJ7TdeJPFkyjTdOGawvJtCAIAgO8NS+MEN1LON+MCTsA5eZbVJYYMgVbWpKblFrTxO/h8mGEfYVnPiauZ1t67x4fJjxY8eY4JnxHM629d/kPD5LW1Y/rTPiOZ1t67x+EJPMiw6yZ0eszzStvj3nHh8vmxY77OTPj1mOaVt8e8zMnVLntm1yDqx3FsBiHfyWXhhijVmThUzJPcfRcTrgHlAKukfNWsHgd1kBAU9njEYMo1Bbte2GobyXDdT9qK/pVbdejPOR12RZKpbZkt7Xuf+S3oJQ9rXDY5oI6CLhWKeJycouLaewqfSfUHw1/JHRsHpc+Vx+oN7FAvH6SR1OQIfhN75eCLNyDTcFTQR+ZBG36LAP3KdBYRSOZrzz6spb233mcvRqCArTSyP7RRdSq/gqHeakdBkDpz93iVWd/Se9VctZ31D1aC8m0IAgCAIAgCAIAgCAIAgCAIAgCAzsl+RUfFDuctq6JWV/X9h9GU3kN6o7leLUfMJa2eqyYCArHSZBq1tO/8AKU0jPVyBw+1Kg3i1M6TIEtE48H8Sb5oya1FT80DG/QGqf2VJovGnF9RUZRjm3dRf8n3vEq3SIdatrOZkLB6kHveoV16w6TIiwtcetlzsFhbkVkccdkAQFZ6WzaooepVfwVDvNSOgyB6yfBFWHaek96q5azvqHq0F5NoQBAEAQBAEAQBAEAQBAEAQBAEBm5MPEqPix3OW1dErK3r+w+jaXyG9UdyvFqPmEtbPVZMBAV3pWb42idvvUN+k1hJ/UHaol30UX2QX+JNdXiSPMB96GLmdMPozyAdy2Wz/AAkRMsJK8nh1d8UytNIVxXVl8BaE9I4FmP1HsUS59YXuRdNrhxLrarI485QBAVlpc/8AIoepVfwVDvNSOgyB6yfBFWnaek96q5azvqHq0F5NoQBAEAQBAEAQBAEAQBAEAQBAEBm5M8io+LHc5bV0Ssr+v7D6NpvIb1R3K8Wo+YS1s9VkwEBXulU+Nohv1pzbmDGgn6x2qJd9FF7kL1k/+vib/R8P7BF15/8A9Ei2W3ql7/iRss/nJ8I/1RX2k6G1dMPPpI3dP4xn/FRrtekmXOQZY0Wv+XkW5k6bhIo3+fG130mg/vU+LxRytSObJx3NmQsngICtNLP/AJFF1Kr+Cod5qR0GQOnPgiq3bT0nvVXLWd9Q9WgvJtCAIAgCAIAgCAIAgCAIAgCAIAgM7JfkVHxQ7nLauiVlf1/YfRlN5DeqO5Xi1HzCWtnqsmAgK40nPvVUjfMiqHfSMTR+yVDu3oR0OQY+sfDxJbmY21FBzx630yXf8lvoL8OPArMpvG7qccOzQQzStTWqaeTdJDJGeljmvaP13fWo94tCZa5AnpnDg/ruJfmJPr5Ppj5sQjPTETGf2FIovGmiqylDMu6i62+3T4m+W0ghAVtpYYTUUR3alV/BUO86KL/ID/EnwRV0kDrmzScTsHOqtrSd3SqwjBJs48Hf5juwrGDNnL095wYXD3Luwpgxy9PeccG7zT2FZzWOXp7xwbvNPYUwY5envOwgd5ruwrGDHLQ3nRzSMCLFDZGSksUcLBkIAgCA7Mic7Y1xtyAn/wB2r1gzVKtCLwbOTC4bWu7CmazHL095xwZ809hTBmeXp7wIneaewpmscvT3nbwd/mO7CsYMcvT3jwd/mO7CmDHL095mZPiLWVFwR4vfhsDltWor60lKspR6j6Lg8kdA7ldrUfMnrZ6LJgICps/p9bKEhGPA0sbAPhOL5D6TrNVddv0sOo6vIVNKi5PbL4Fo5OpRDFHENkcbWDoa0NHcrCKwSRzFao6lSU3rbb7SJ6VqXWpGS/kJ2OPVfeJ32gPoWm5jjTZYZHq5lylvTXj4Hlorq7wzQk4xzawHwZRrftiRa7SWMWtxIy9SwrxqfuXetHwwJypZRhAR3OzNfw8xHhjEYhIBZoffhNS+0i1tT61qq0lUWDJtleytZOUVjjo0kdk0aye4yhq9MDXdzwtHM47yzWX57YLtOntbT/nIfow/qpzNbzP2+/Zrt+QGjWf85N/Rh/VTma3j7ffs+/5HHtZzWt+EW/o3/csczW8z94Jez7/kc+1rNe/4Qbs97f8AcnM1vH3gl7Pv+RpM682X5PbATVGUyzahHBiMWDHOJ8o7wB6Vrq0FTjjiS7DKk7qq4OKSwxIRWm8jz8IqBLWdhb+rR4rybggCAIDb5BBc17QSLysFxtGtqtwG/bsW+C1FNePCcmti+CxLAGjOa9/wkD004PdKFO5mt5yy/wBQSw9X3/Ie1nNj/eLcf9t/3JzNbzP3gl7Pv+QOjSbD+8Wi3+2/7k5mt4+8EvZ9/wAjn2tZ/wA5D9GH9VZ5mt5j7ffs+/5A6NZ/zkP0Yf1U5mt4+337Pv8Akdn6MnuBByg4hwI/EsvYjHHWTma3mPt+fs12lhsbYW5FMOfOyAICoKB3hmUC7dPXEjfeODZ6DHB9arX6df3/AAOviubZP4RfbLR3YlvqyOQMHLmThVU80BwEsTmX5CRYO9BsfQsSWKwPdKo6c1NbHiVZo5ygYquMP4vDMdC8ckjTdt+cOa9vzlX27zKuDOsytTVez5SOzBrg9fgXCrE5AIAgCAIAgCAICvdL/kUnyl32TlGuugXWQ/zD4FSzjjO6x71US1n0K29WjovJvCAIAgNtm77r46Lvat8Nn1tKa76U+D/qfRIV2fNQgCAIAgCAIAgNJnnlM0tHNI08fV1GdeQ6jOwuB9BXipLNi2SbSjy1eNPe+7aRHRnk20xd7mCEMHIXv335Q1h+mFCtI4ycjoMuVlGjGmtrx9y82+4slWBywQFPZ6ZNNLXvLOKJiKmI7hIHAyD0PDXfPVdcxzZ5yOuyPWVa3dKWzQ+DLTyHlJtVBHM3Y9gJHmu2PaecOBHoU+E1OKaOXuKEqFWVOWxmcvRpCAIAgCAIAgK90vmzKT5Q77JyjXXQLrIf5h8CpZvKd1j3qolrPoVt6tHReTeEAQBAbbN0+V8dF3tW+Gz62lNd9KfB/wBT6JCuz5qEAQBAEAQBAEBWukrKXCVEdODxIBw0nXcC2JvoaXu+c1Qruf6To8h23SrPgvElmZWT+ApWXbqvl8a++Bu62qDzhoaPQt9CGbBFZlO45a4lg9C0L3ebxfvN8txXhARbSJkY1NNrsBMtOeFYALl4AtJHym7cbDaWtWmvTz4YFhk265vXTep6GR/RllkNkdAXcSYcLF1reMYOkWdbmeo1pUwbgy3y7a50FcR2aHw2Pw7CyVPOYCAIAgCAIAgK90vmzKT5Q77JyjXXQLrIf5h8CpZvKd1j3qolrPoVt6tHReTeEAQBAbbN33Xx0Xe1b4bPraU130p8H/U+iQrs+ahAEAQBAEAQGHljKLKWGSaQ2bG0uPKdwaOckgDnIWJSUVizZSpyqzUI62VXm1QPr6rxwuZXmefk1QRaLoPFZbzQ7kVbTTq1MWddc1I2NphDXqXF637tfHAuBWZxoQBAEBT+dOSnUFX4viskfw1O4DBjwdZ8XoONtmq624quuKbhPOR12S7mNzQdGppwWD619d+ksvNrLLayBsgwd5L2+Y8eU3o3jlBBU2lUU44nN3trK2qum9Wx71sf1tNqthFCAIAgCAICvtLx4lJ8pd9k5RrroF1kP8w+BUkxu53WPeqiWs+g23q0dF5JAQBAEBts3fdfHR97Vvhs+tpS3fSnwf8AU+iQrs+bBAEAQBAEAQFX6Qct+ETcA0+Jpna0hGx8oGDOcM/aPwVAuqv6UdNkWyzVy8tb6PDf9bCX5lZFNNDrPbaaazn8rR7iP5oPaXKRQpZkdOtlXlO85xWwi/RjoXi/f8MCQreVoQBAEBqc58iNroHROOq64dG+1zHI2+q+28YkEbwSN68TgpxwZItriVvUVSP+VuKzzeyvJk+odwjSNVwjqI8TsxbK0b7B2sDva7oVfCTozweo6u5oU8o26lDXri/in9aGW9Tztka17HBzXAFpGIIOIIKsk01ijjpRlGTjJYNHosnkIAgCAICvtLzbspPlLvsnqNddAush/mHwKlqRZ7use9VEtZ9CtvVo815N4QBAEBuM22eVzzxD62LfDZ9bSlvXhKfB/wBT6HCuz5sEAQBAEAQEUz5zlNMwQwuHhMrcDgeCZsMzh9QB2nmBWivWzFo1lnk2wdzPOkvQWvr6iOZg5uiV7ZXC8ELuLfHhZRtcSdrWnG+9w+CQo1tSznnyLfK18qUOQhra09Ud3F/DiWcrA5UIAgCAIAgIln1mwalongA8JjFrbBMwYmMnc4XJB5cNhw0V6PKLRrLPJt+7aeEui9fV1kVzNzq8EOpIXeDucb3B1qd97Ou04ht9rdxx5VFoVnTebLV8C7ylk9XceWo9L+y8/jqLVjeHAEEEEXBGIIOwg7wrFHJNNPBnZDAQBAEBENI+S5qiODgITK6OoLnAFjSG8FI293uA2uatFxBzjgiyyXcU6FbOqPBYEBfmlVk3OTpCSfPhsf8A7FB5rU3HS/bVrhon3M49iNX+bHesg++s81nuMfbVt+/uZx7DqvD+7X8/jIPq8Ysc1qbjP21a/v7n5AZn1YJ/u19vjIP6ic1qbh9tW37+5nJzTq/zW71kH31nms9xj7atv39z8jIoc2Ktr2gZPkjBey514SAA8G5s/G1isq3qJrQa6uVbaUJenpwex7uBcwVmcaEAQBAEBoc685GUMYw15n3Ecd8Sd7ncjBvPo2laqtVU1iyZZWc7qeatW17vmV5m/kqXKFQ/WcSXODqia2zkiZyOsAANjRjyAwacJVpYvUdNc3FKwoqEFpw9FeL+tOrhbdHSshY2ONoaxjQ1oG4AWAVkkksEchOcpycpPFvWeyyeAgCAIAgCAICFZ65n8MXVFMAJ7cePANnAHYJLbDsOw7iI9egp6VrLfJuU3bvMnph8CNZp52Oozwbw58AcWuYQeEp3A2cA042B2s3buQxaVZ0nmy1fAuL7JsLyPK0mlLul8+vtLTo6tkzGyRva9jhcOabgqxUk1ijk6lOVOTjNYNbD3WTwEAQBAEAQBAEAQBAEAQBAEBGc687mUfi4wJagjBl+KwH3cpHkjm2n6xoq1lTXWWNjk6pcvHVHf4IgOSMk1GUqh7uEJJI4aoIwZyRRt2XscG7BtO3GHCEq8sWdBXuKOT6ShFadi8X9cOq2clZNjpYmxRN1WN7STtc473E43VjGKisEcnWrTrTc5vFsy16NQQBAEAQBAEAQBARjOvM9lZ42MiKpAsH2u14GxsrfdDn2jnGB01aMai6ywscoVLV4a47V5EAo6ypyZOWW4J5xdG7GKYDDXYRt6wxGAI3KCnUoS+sDpJRtspU8e/8AUvl1atxYmQM74KshhPBTfk5CAXcvBu2PHRjygKbSuIT4nO3mS69t6TWMd68d3w6yRLeVoQBAEAQBAEAQBAEAQHhWVkcLC+V7Y2N2ucQ0D0lYbSWLPUISnLNisX1Fe5x5+vkDm0viot87xZ5H+mxw4vWdjzDaoVW62Q7TorPImHpXH8V4vwRr81cz5arjyB8NO4lxc64nnJ2ka2LQcTruxO7brDzSt3N50zfe5Vp0FydHBtaOpefw+BaNBRRwRtjiYGMYLNa3ADf6TfG++6npJLBHL1KkqknKTxbMhZPAQBAEAQBAEAQBAEAQGFlbJMNXHwc8bZG3uL7WnzmuGLXYnEEFYlFSWDNlKtOlLOg8GV1l3MKeG5gPhMXmOs2ZnJZxs2Tf5p2bdqg1LTbA6Szy5F+jW0PetXvX+TEyNnjU051Nfhgw2dFPrNlZza5Gs09YOWuNxUpvCXeSa+S7S5WfD0W9sdXZq7MCaZMz7pZbCRxp3ckuDPRKOL2kHmUuFzCWvQUlxka5paYrOX/Hy1kmikDgC0hwOwg3B9IUjWVTTTwZ3QwEAQBAEAQGuyrl2npR46ZjDuaTd56rBdzvQF4lOMdbN9G2rVnhTi39b9REcq6Qybilhw/KT3aOYtiB1iOkt6FFndrVFF1b5Ck9NeWHUtL7dXxItTw1WU5NZuvUkH8ZIdSnj5dUgao6GAnlWlRq1ni/kWUqtpk+OC0PctMnx+ZO838xooCJJ3ColBuLttEwjYWRm/G+ESTyWUulbxhp1sobzK1Wv6MfRjuWt8X4EtUgqggCAIAgCAIAgCAIAgCAIAgCA1uWMg09YLTwteRsdi17erI2zm+grzKEZa0bqNxVovGnJoh2UdHL23NNU3HmVA1h0cKwXA6WuKiztE+iy6oZemtFWOPWtH13EekyHW0hJFNMzG+vSPLwefVjIefS1aHQqw6PcWSylZXCwqNf+y8fmekOe1VCdV1Vj5tTGGkfUx3aU5etHX3oPJljW0wX8ZeeJtoNINRbyKZ/O0vaD9bl7V5LakR5ZBot6JyXuT8j3bpBn96RHomcP4a9c8f7e81vIENlV/x/+jzk0hVG6mhHTI93/ALHPHuMr/T9PbUf8fmauq0g1e+WliHMwk9r3kfUvDu6j1YEiOQrVdJyfvXkYRylXVmAkq5gT/hNMbOgvY1rbdJWM6vPebORydbaWo49bxfZp+Bm5MzBq5MSyGmBNyXnhJOnVZxT6Xr1G0m+kzTWy7QjoppvuXn3EuyXo/pYiHS61S7/AFrGMdEQAaR1rqVC3hHrKa4yvc1dCeaurz1krY0AWAAA2AYAehbyrOyAIAgCAIAgCAIAgCAIAgCAIAgCAIAgCA6TRNeLOaHDkcAR2FDKbWo09TmjQyEl1FBc7SI2tJ5yWgYrw6cXsJEbyvHVN9rMKTR9k53+VtbzZJmduq8XXnkKe42xyndL9b+J7szHoB/lIz1tZ2zrErPIw3Hl5Qun/uPtNlQ5Fp4PxVNDGeVkbGntAuvSilqRonXqVOnJvizPXo1BAEAQBAEAQBAEAQBAEB//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182" name="Picture 14" descr="http://limpiccione.it/wp-content/uploads/2013/01/SPALLONE2010ok-copi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0783" y="1268760"/>
            <a:ext cx="2017721" cy="2059757"/>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nettore 1 15"/>
          <p:cNvCxnSpPr/>
          <p:nvPr/>
        </p:nvCxnSpPr>
        <p:spPr>
          <a:xfrm flipH="1">
            <a:off x="6372200" y="2431924"/>
            <a:ext cx="718583" cy="421012"/>
          </a:xfrm>
          <a:prstGeom prst="line">
            <a:avLst/>
          </a:prstGeom>
          <a:ln w="63500">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flipH="1">
            <a:off x="2499527" y="4442331"/>
            <a:ext cx="605614" cy="312892"/>
          </a:xfrm>
          <a:prstGeom prst="line">
            <a:avLst/>
          </a:prstGeom>
          <a:ln w="635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Connettore 1 19"/>
          <p:cNvCxnSpPr>
            <a:endCxn id="7174" idx="3"/>
          </p:cNvCxnSpPr>
          <p:nvPr/>
        </p:nvCxnSpPr>
        <p:spPr>
          <a:xfrm flipH="1" flipV="1">
            <a:off x="2283297" y="2373099"/>
            <a:ext cx="821844" cy="479838"/>
          </a:xfrm>
          <a:prstGeom prst="line">
            <a:avLst/>
          </a:prstGeom>
          <a:ln w="635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Connettore 1 22"/>
          <p:cNvCxnSpPr>
            <a:stCxn id="7184" idx="1"/>
          </p:cNvCxnSpPr>
          <p:nvPr/>
        </p:nvCxnSpPr>
        <p:spPr>
          <a:xfrm flipH="1" flipV="1">
            <a:off x="6372200" y="4442331"/>
            <a:ext cx="693355" cy="421013"/>
          </a:xfrm>
          <a:prstGeom prst="line">
            <a:avLst/>
          </a:prstGeom>
          <a:ln w="63500">
            <a:prstDash val="sysDash"/>
            <a:headEnd type="triangle"/>
            <a:tailEnd type="none"/>
          </a:ln>
        </p:spPr>
        <p:style>
          <a:lnRef idx="1">
            <a:schemeClr val="accent1"/>
          </a:lnRef>
          <a:fillRef idx="0">
            <a:schemeClr val="accent1"/>
          </a:fillRef>
          <a:effectRef idx="0">
            <a:schemeClr val="accent1"/>
          </a:effectRef>
          <a:fontRef idx="minor">
            <a:schemeClr val="tx1"/>
          </a:fontRef>
        </p:style>
      </p:cxnSp>
      <p:pic>
        <p:nvPicPr>
          <p:cNvPr id="7184" name="Picture 16" descr="http://www.ilcaudino.it/wp-content/uploads/2015/02/cimitero3-300x3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5555" y="3769581"/>
            <a:ext cx="1953147" cy="218752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comuniverso.it/img/mygallery/airola,%20municipi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4" y="1233112"/>
            <a:ext cx="2279973" cy="2279973"/>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blog.tuttotreno.it/wp-content/uploads/2013/07/FBN_centenarioValleCaudina_Benevento_2013_07_10_BiagioPalumbo0008-wwwduegieditricei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4" y="4365160"/>
            <a:ext cx="2496203" cy="187215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www.veicolielettricinews.it/files/2013/01/wbcrop.asp_.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832" y="2270947"/>
            <a:ext cx="3312368" cy="248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62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 presetClass="entr" presetSubtype="12"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0-#ppt_w/2"/>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par>
                                <p:cTn id="20" presetID="2" presetClass="entr" presetSubtype="12" fill="hold" nodeType="withEffect">
                                  <p:stCondLst>
                                    <p:cond delay="0"/>
                                  </p:stCondLst>
                                  <p:childTnLst>
                                    <p:set>
                                      <p:cBhvr>
                                        <p:cTn id="21" dur="1" fill="hold">
                                          <p:stCondLst>
                                            <p:cond delay="0"/>
                                          </p:stCondLst>
                                        </p:cTn>
                                        <p:tgtEl>
                                          <p:spTgt spid="7182"/>
                                        </p:tgtEl>
                                        <p:attrNameLst>
                                          <p:attrName>style.visibility</p:attrName>
                                        </p:attrNameLst>
                                      </p:cBhvr>
                                      <p:to>
                                        <p:strVal val="visible"/>
                                      </p:to>
                                    </p:set>
                                    <p:anim calcmode="lin" valueType="num">
                                      <p:cBhvr additive="base">
                                        <p:cTn id="22" dur="500" fill="hold"/>
                                        <p:tgtEl>
                                          <p:spTgt spid="7182"/>
                                        </p:tgtEl>
                                        <p:attrNameLst>
                                          <p:attrName>ppt_x</p:attrName>
                                        </p:attrNameLst>
                                      </p:cBhvr>
                                      <p:tavLst>
                                        <p:tav tm="0">
                                          <p:val>
                                            <p:strVal val="0-#ppt_w/2"/>
                                          </p:val>
                                        </p:tav>
                                        <p:tav tm="100000">
                                          <p:val>
                                            <p:strVal val="#ppt_x"/>
                                          </p:val>
                                        </p:tav>
                                      </p:tavLst>
                                    </p:anim>
                                    <p:anim calcmode="lin" valueType="num">
                                      <p:cBhvr additive="base">
                                        <p:cTn id="23" dur="500" fill="hold"/>
                                        <p:tgtEl>
                                          <p:spTgt spid="7182"/>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9"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0-#ppt_w/2"/>
                                          </p:val>
                                        </p:tav>
                                        <p:tav tm="100000">
                                          <p:val>
                                            <p:strVal val="#ppt_x"/>
                                          </p:val>
                                        </p:tav>
                                      </p:tavLst>
                                    </p:anim>
                                    <p:anim calcmode="lin" valueType="num">
                                      <p:cBhvr additive="base">
                                        <p:cTn id="28" dur="500" fill="hold"/>
                                        <p:tgtEl>
                                          <p:spTgt spid="23"/>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7184"/>
                                        </p:tgtEl>
                                        <p:attrNameLst>
                                          <p:attrName>style.visibility</p:attrName>
                                        </p:attrNameLst>
                                      </p:cBhvr>
                                      <p:to>
                                        <p:strVal val="visible"/>
                                      </p:to>
                                    </p:set>
                                    <p:anim calcmode="lin" valueType="num">
                                      <p:cBhvr additive="base">
                                        <p:cTn id="31" dur="500" fill="hold"/>
                                        <p:tgtEl>
                                          <p:spTgt spid="7184"/>
                                        </p:tgtEl>
                                        <p:attrNameLst>
                                          <p:attrName>ppt_x</p:attrName>
                                        </p:attrNameLst>
                                      </p:cBhvr>
                                      <p:tavLst>
                                        <p:tav tm="0">
                                          <p:val>
                                            <p:strVal val="0-#ppt_w/2"/>
                                          </p:val>
                                        </p:tav>
                                        <p:tav tm="100000">
                                          <p:val>
                                            <p:strVal val="#ppt_x"/>
                                          </p:val>
                                        </p:tav>
                                      </p:tavLst>
                                    </p:anim>
                                    <p:anim calcmode="lin" valueType="num">
                                      <p:cBhvr additive="base">
                                        <p:cTn id="32" dur="500" fill="hold"/>
                                        <p:tgtEl>
                                          <p:spTgt spid="7184"/>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2" presetClass="entr" presetSubtype="3"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1+#ppt_w/2"/>
                                          </p:val>
                                        </p:tav>
                                        <p:tav tm="100000">
                                          <p:val>
                                            <p:strVal val="#ppt_x"/>
                                          </p:val>
                                        </p:tav>
                                      </p:tavLst>
                                    </p:anim>
                                    <p:anim calcmode="lin" valueType="num">
                                      <p:cBhvr additive="base">
                                        <p:cTn id="37" dur="500" fill="hold"/>
                                        <p:tgtEl>
                                          <p:spTgt spid="19"/>
                                        </p:tgtEl>
                                        <p:attrNameLst>
                                          <p:attrName>ppt_y</p:attrName>
                                        </p:attrNameLst>
                                      </p:cBhvr>
                                      <p:tavLst>
                                        <p:tav tm="0">
                                          <p:val>
                                            <p:strVal val="0-#ppt_h/2"/>
                                          </p:val>
                                        </p:tav>
                                        <p:tav tm="100000">
                                          <p:val>
                                            <p:strVal val="#ppt_y"/>
                                          </p:val>
                                        </p:tav>
                                      </p:tavLst>
                                    </p:anim>
                                  </p:childTnLst>
                                </p:cTn>
                              </p:par>
                              <p:par>
                                <p:cTn id="38" presetID="2" presetClass="entr" presetSubtype="3" fill="hold" nodeType="withEffect">
                                  <p:stCondLst>
                                    <p:cond delay="0"/>
                                  </p:stCondLst>
                                  <p:childTnLst>
                                    <p:set>
                                      <p:cBhvr>
                                        <p:cTn id="39" dur="1" fill="hold">
                                          <p:stCondLst>
                                            <p:cond delay="0"/>
                                          </p:stCondLst>
                                        </p:cTn>
                                        <p:tgtEl>
                                          <p:spTgt spid="7186"/>
                                        </p:tgtEl>
                                        <p:attrNameLst>
                                          <p:attrName>style.visibility</p:attrName>
                                        </p:attrNameLst>
                                      </p:cBhvr>
                                      <p:to>
                                        <p:strVal val="visible"/>
                                      </p:to>
                                    </p:set>
                                    <p:anim calcmode="lin" valueType="num">
                                      <p:cBhvr additive="base">
                                        <p:cTn id="40" dur="500" fill="hold"/>
                                        <p:tgtEl>
                                          <p:spTgt spid="7186"/>
                                        </p:tgtEl>
                                        <p:attrNameLst>
                                          <p:attrName>ppt_x</p:attrName>
                                        </p:attrNameLst>
                                      </p:cBhvr>
                                      <p:tavLst>
                                        <p:tav tm="0">
                                          <p:val>
                                            <p:strVal val="1+#ppt_w/2"/>
                                          </p:val>
                                        </p:tav>
                                        <p:tav tm="100000">
                                          <p:val>
                                            <p:strVal val="#ppt_x"/>
                                          </p:val>
                                        </p:tav>
                                      </p:tavLst>
                                    </p:anim>
                                    <p:anim calcmode="lin" valueType="num">
                                      <p:cBhvr additive="base">
                                        <p:cTn id="41" dur="500" fill="hold"/>
                                        <p:tgtEl>
                                          <p:spTgt spid="7186"/>
                                        </p:tgtEl>
                                        <p:attrNameLst>
                                          <p:attrName>ppt_y</p:attrName>
                                        </p:attrNameLst>
                                      </p:cBhvr>
                                      <p:tavLst>
                                        <p:tav tm="0">
                                          <p:val>
                                            <p:strVal val="0-#ppt_h/2"/>
                                          </p:val>
                                        </p:tav>
                                        <p:tav tm="100000">
                                          <p:val>
                                            <p:strVal val="#ppt_y"/>
                                          </p:val>
                                        </p:tav>
                                      </p:tavLst>
                                    </p:anim>
                                  </p:childTnLst>
                                </p:cTn>
                              </p:par>
                            </p:childTnLst>
                          </p:cTn>
                        </p:par>
                        <p:par>
                          <p:cTn id="42" fill="hold">
                            <p:stCondLst>
                              <p:cond delay="2000"/>
                            </p:stCondLst>
                            <p:childTnLst>
                              <p:par>
                                <p:cTn id="43" presetID="2" presetClass="entr" presetSubtype="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1+#ppt_w/2"/>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par>
                                <p:cTn id="47" presetID="2" presetClass="entr" presetSubtype="6" fill="hold" nodeType="withEffect">
                                  <p:stCondLst>
                                    <p:cond delay="0"/>
                                  </p:stCondLst>
                                  <p:childTnLst>
                                    <p:set>
                                      <p:cBhvr>
                                        <p:cTn id="48" dur="1" fill="hold">
                                          <p:stCondLst>
                                            <p:cond delay="0"/>
                                          </p:stCondLst>
                                        </p:cTn>
                                        <p:tgtEl>
                                          <p:spTgt spid="7174"/>
                                        </p:tgtEl>
                                        <p:attrNameLst>
                                          <p:attrName>style.visibility</p:attrName>
                                        </p:attrNameLst>
                                      </p:cBhvr>
                                      <p:to>
                                        <p:strVal val="visible"/>
                                      </p:to>
                                    </p:set>
                                    <p:anim calcmode="lin" valueType="num">
                                      <p:cBhvr additive="base">
                                        <p:cTn id="49" dur="500" fill="hold"/>
                                        <p:tgtEl>
                                          <p:spTgt spid="7174"/>
                                        </p:tgtEl>
                                        <p:attrNameLst>
                                          <p:attrName>ppt_x</p:attrName>
                                        </p:attrNameLst>
                                      </p:cBhvr>
                                      <p:tavLst>
                                        <p:tav tm="0">
                                          <p:val>
                                            <p:strVal val="1+#ppt_w/2"/>
                                          </p:val>
                                        </p:tav>
                                        <p:tav tm="100000">
                                          <p:val>
                                            <p:strVal val="#ppt_x"/>
                                          </p:val>
                                        </p:tav>
                                      </p:tavLst>
                                    </p:anim>
                                    <p:anim calcmode="lin" valueType="num">
                                      <p:cBhvr additive="base">
                                        <p:cTn id="50"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5638" y="332656"/>
            <a:ext cx="8146802" cy="646331"/>
          </a:xfrm>
          <a:solidFill>
            <a:schemeClr val="bg1"/>
          </a:solidFill>
          <a:ln w="38100">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algn="ctr"/>
            <a:r>
              <a:rPr lang="it-IT" sz="3600" dirty="0" smtClean="0"/>
              <a:t>Rete ciclabile caudina</a:t>
            </a:r>
            <a:endParaRPr lang="it-IT" sz="3600" dirty="0"/>
          </a:p>
        </p:txBody>
      </p:sp>
      <p:pic>
        <p:nvPicPr>
          <p:cNvPr id="4" name="Immagine 3" descr="stazioni bike sharing.jpg"/>
          <p:cNvPicPr/>
          <p:nvPr/>
        </p:nvPicPr>
        <p:blipFill>
          <a:blip r:embed="rId2">
            <a:extLst>
              <a:ext uri="{28A0092B-C50C-407E-A947-70E740481C1C}">
                <a14:useLocalDpi xmlns:a14="http://schemas.microsoft.com/office/drawing/2010/main" val="0"/>
              </a:ext>
            </a:extLst>
          </a:blip>
          <a:stretch>
            <a:fillRect/>
          </a:stretch>
        </p:blipFill>
        <p:spPr>
          <a:xfrm>
            <a:off x="2051719" y="2040474"/>
            <a:ext cx="7058623" cy="3764790"/>
          </a:xfrm>
          <a:prstGeom prst="rect">
            <a:avLst/>
          </a:prstGeom>
          <a:ln>
            <a:noFill/>
          </a:ln>
          <a:effectLst>
            <a:outerShdw blurRad="190500" algn="tl" rotWithShape="0">
              <a:srgbClr val="000000">
                <a:alpha val="70000"/>
              </a:srgbClr>
            </a:outerShdw>
          </a:effectLst>
        </p:spPr>
      </p:pic>
      <p:pic>
        <p:nvPicPr>
          <p:cNvPr id="6" name="Immagine 5"/>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124744"/>
            <a:ext cx="2843807" cy="1611131"/>
          </a:xfrm>
          <a:prstGeom prst="rect">
            <a:avLst/>
          </a:prstGeom>
          <a:noFill/>
        </p:spPr>
      </p:pic>
      <p:pic>
        <p:nvPicPr>
          <p:cNvPr id="2050" name="Picture 2" descr="http://www.universitybikeprograms.org/wp-content/uploads/2015/05/i405_TDM_icon_bike9999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4337719"/>
            <a:ext cx="2520280" cy="25202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ensilina a pannelli solari per biciclet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68760"/>
            <a:ext cx="285750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46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animEffect transition="in" filter="fade">
                                      <p:cBhvr>
                                        <p:cTn id="13" dur="500"/>
                                        <p:tgtEl>
                                          <p:spTgt spid="205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p:cTn id="17" dur="1000" fill="hold"/>
                                        <p:tgtEl>
                                          <p:spTgt spid="2052"/>
                                        </p:tgtEl>
                                        <p:attrNameLst>
                                          <p:attrName>ppt_w</p:attrName>
                                        </p:attrNameLst>
                                      </p:cBhvr>
                                      <p:tavLst>
                                        <p:tav tm="0">
                                          <p:val>
                                            <p:fltVal val="0"/>
                                          </p:val>
                                        </p:tav>
                                        <p:tav tm="100000">
                                          <p:val>
                                            <p:strVal val="#ppt_w"/>
                                          </p:val>
                                        </p:tav>
                                      </p:tavLst>
                                    </p:anim>
                                    <p:anim calcmode="lin" valueType="num">
                                      <p:cBhvr>
                                        <p:cTn id="18" dur="1000" fill="hold"/>
                                        <p:tgtEl>
                                          <p:spTgt spid="2052"/>
                                        </p:tgtEl>
                                        <p:attrNameLst>
                                          <p:attrName>ppt_h</p:attrName>
                                        </p:attrNameLst>
                                      </p:cBhvr>
                                      <p:tavLst>
                                        <p:tav tm="0">
                                          <p:val>
                                            <p:fltVal val="0"/>
                                          </p:val>
                                        </p:tav>
                                        <p:tav tm="100000">
                                          <p:val>
                                            <p:strVal val="#ppt_h"/>
                                          </p:val>
                                        </p:tav>
                                      </p:tavLst>
                                    </p:anim>
                                    <p:anim calcmode="lin" valueType="num">
                                      <p:cBhvr>
                                        <p:cTn id="19" dur="1000" fill="hold"/>
                                        <p:tgtEl>
                                          <p:spTgt spid="2052"/>
                                        </p:tgtEl>
                                        <p:attrNameLst>
                                          <p:attrName>style.rotation</p:attrName>
                                        </p:attrNameLst>
                                      </p:cBhvr>
                                      <p:tavLst>
                                        <p:tav tm="0">
                                          <p:val>
                                            <p:fltVal val="90"/>
                                          </p:val>
                                        </p:tav>
                                        <p:tav tm="100000">
                                          <p:val>
                                            <p:fltVal val="0"/>
                                          </p:val>
                                        </p:tav>
                                      </p:tavLst>
                                    </p:anim>
                                    <p:animEffect transition="in" filter="fade">
                                      <p:cBhvr>
                                        <p:cTn id="20" dur="1000"/>
                                        <p:tgtEl>
                                          <p:spTgt spid="2052"/>
                                        </p:tgtEl>
                                      </p:cBhvr>
                                    </p:animEffect>
                                  </p:childTnLst>
                                </p:cTn>
                              </p:par>
                            </p:childTnLst>
                          </p:cTn>
                        </p:par>
                        <p:par>
                          <p:cTn id="21" fill="hold">
                            <p:stCondLst>
                              <p:cond delay="2000"/>
                            </p:stCondLst>
                            <p:childTnLst>
                              <p:par>
                                <p:cTn id="22" presetID="6"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332656"/>
            <a:ext cx="8146802" cy="646331"/>
          </a:xfrm>
        </p:spPr>
        <p:txBody>
          <a:bodyPr/>
          <a:lstStyle/>
          <a:p>
            <a:r>
              <a:rPr lang="it-IT" sz="3600" dirty="0" smtClean="0"/>
              <a:t>4. Produzione locale di energia</a:t>
            </a:r>
            <a:endParaRPr lang="it-IT" sz="3600" dirty="0"/>
          </a:p>
        </p:txBody>
      </p:sp>
      <p:grpSp>
        <p:nvGrpSpPr>
          <p:cNvPr id="3" name="Gruppo 2"/>
          <p:cNvGrpSpPr/>
          <p:nvPr/>
        </p:nvGrpSpPr>
        <p:grpSpPr>
          <a:xfrm>
            <a:off x="828619" y="1196752"/>
            <a:ext cx="3239325" cy="2520280"/>
            <a:chOff x="828619" y="1196752"/>
            <a:chExt cx="3239325" cy="2520280"/>
          </a:xfrm>
        </p:grpSpPr>
        <p:pic>
          <p:nvPicPr>
            <p:cNvPr id="5122" name="Picture 2" descr="http://www.energierinnovabiliam.it/img/solare-term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19" y="1196752"/>
              <a:ext cx="3239325" cy="2088232"/>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828620" y="3347700"/>
              <a:ext cx="3239324" cy="369332"/>
            </a:xfrm>
            <a:prstGeom prst="rect">
              <a:avLst/>
            </a:prstGeom>
            <a:solidFill>
              <a:schemeClr val="bg1">
                <a:lumMod val="95000"/>
              </a:schemeClr>
            </a:solidFill>
          </p:spPr>
          <p:txBody>
            <a:bodyPr wrap="square" rtlCol="0">
              <a:spAutoFit/>
            </a:bodyPr>
            <a:lstStyle/>
            <a:p>
              <a:pPr algn="ctr"/>
              <a:r>
                <a:rPr lang="it-IT" b="1" dirty="0" smtClean="0">
                  <a:latin typeface="+mn-lt"/>
                </a:rPr>
                <a:t>Solare termico/fotovoltaico</a:t>
              </a:r>
              <a:endParaRPr lang="it-IT" b="1" dirty="0">
                <a:latin typeface="+mn-lt"/>
              </a:endParaRPr>
            </a:p>
          </p:txBody>
        </p:sp>
      </p:grpSp>
      <p:grpSp>
        <p:nvGrpSpPr>
          <p:cNvPr id="10" name="Gruppo 9"/>
          <p:cNvGrpSpPr/>
          <p:nvPr/>
        </p:nvGrpSpPr>
        <p:grpSpPr>
          <a:xfrm>
            <a:off x="825974" y="3979222"/>
            <a:ext cx="3265193" cy="2590547"/>
            <a:chOff x="825974" y="3979222"/>
            <a:chExt cx="3265193" cy="2590547"/>
          </a:xfrm>
        </p:grpSpPr>
        <p:pic>
          <p:nvPicPr>
            <p:cNvPr id="5124" name="Picture 4" descr="http://www.ilcaudino.it/wp-content/uploads/2014/07/partenio-300x336.jpg"/>
            <p:cNvPicPr>
              <a:picLocks noChangeAspect="1" noChangeArrowheads="1"/>
            </p:cNvPicPr>
            <p:nvPr/>
          </p:nvPicPr>
          <p:blipFill rotWithShape="1">
            <a:blip r:embed="rId3">
              <a:extLst>
                <a:ext uri="{28A0092B-C50C-407E-A947-70E740481C1C}">
                  <a14:useLocalDpi xmlns:a14="http://schemas.microsoft.com/office/drawing/2010/main" val="0"/>
                </a:ext>
              </a:extLst>
            </a:blip>
            <a:srcRect l="390" t="23939" r="390" b="-67"/>
            <a:stretch/>
          </p:blipFill>
          <p:spPr bwMode="auto">
            <a:xfrm>
              <a:off x="828620" y="3979222"/>
              <a:ext cx="3239324" cy="1934924"/>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825974" y="5923438"/>
              <a:ext cx="3265193" cy="646331"/>
            </a:xfrm>
            <a:prstGeom prst="rect">
              <a:avLst/>
            </a:prstGeom>
            <a:solidFill>
              <a:schemeClr val="bg1">
                <a:lumMod val="95000"/>
              </a:schemeClr>
            </a:solidFill>
          </p:spPr>
          <p:txBody>
            <a:bodyPr wrap="square" rtlCol="0">
              <a:spAutoFit/>
            </a:bodyPr>
            <a:lstStyle/>
            <a:p>
              <a:pPr algn="ctr"/>
              <a:r>
                <a:rPr lang="it-IT" b="1" dirty="0" smtClean="0">
                  <a:latin typeface="+mn-lt"/>
                </a:rPr>
                <a:t>Energia dai Parchi</a:t>
              </a:r>
            </a:p>
            <a:p>
              <a:pPr algn="ctr"/>
              <a:r>
                <a:rPr lang="it-IT" b="1" dirty="0" smtClean="0">
                  <a:latin typeface="+mn-lt"/>
                </a:rPr>
                <a:t>Filiera energetico-forestale</a:t>
              </a:r>
              <a:endParaRPr lang="it-IT" b="1" dirty="0">
                <a:latin typeface="+mn-lt"/>
              </a:endParaRPr>
            </a:p>
          </p:txBody>
        </p:sp>
      </p:grpSp>
      <p:grpSp>
        <p:nvGrpSpPr>
          <p:cNvPr id="8" name="Gruppo 7"/>
          <p:cNvGrpSpPr/>
          <p:nvPr/>
        </p:nvGrpSpPr>
        <p:grpSpPr>
          <a:xfrm>
            <a:off x="5441721" y="3712901"/>
            <a:ext cx="3127489" cy="2392953"/>
            <a:chOff x="5441721" y="3712901"/>
            <a:chExt cx="3127489" cy="2392953"/>
          </a:xfrm>
        </p:grpSpPr>
        <p:sp>
          <p:nvSpPr>
            <p:cNvPr id="9" name="CasellaDiTesto 8"/>
            <p:cNvSpPr txBox="1"/>
            <p:nvPr/>
          </p:nvSpPr>
          <p:spPr>
            <a:xfrm>
              <a:off x="5441721" y="5459523"/>
              <a:ext cx="3127487" cy="646331"/>
            </a:xfrm>
            <a:prstGeom prst="rect">
              <a:avLst/>
            </a:prstGeom>
            <a:solidFill>
              <a:schemeClr val="bg1">
                <a:lumMod val="95000"/>
              </a:schemeClr>
            </a:solidFill>
          </p:spPr>
          <p:txBody>
            <a:bodyPr wrap="square" rtlCol="0">
              <a:spAutoFit/>
            </a:bodyPr>
            <a:lstStyle/>
            <a:p>
              <a:pPr algn="ctr"/>
              <a:r>
                <a:rPr lang="it-IT" b="1" dirty="0" smtClean="0">
                  <a:latin typeface="+mn-lt"/>
                </a:rPr>
                <a:t>Energia dalle piante</a:t>
              </a:r>
            </a:p>
            <a:p>
              <a:pPr algn="ctr"/>
              <a:r>
                <a:rPr lang="it-IT" b="1" dirty="0" smtClean="0">
                  <a:latin typeface="+mn-lt"/>
                </a:rPr>
                <a:t>Filiera </a:t>
              </a:r>
              <a:r>
                <a:rPr lang="it-IT" b="1" dirty="0" err="1" smtClean="0">
                  <a:latin typeface="+mn-lt"/>
                </a:rPr>
                <a:t>floro</a:t>
              </a:r>
              <a:r>
                <a:rPr lang="it-IT" b="1" dirty="0" smtClean="0">
                  <a:latin typeface="+mn-lt"/>
                </a:rPr>
                <a:t>-vivaistica</a:t>
              </a:r>
              <a:endParaRPr lang="it-IT" b="1" dirty="0">
                <a:latin typeface="+mn-lt"/>
              </a:endParaRPr>
            </a:p>
          </p:txBody>
        </p:sp>
        <p:pic>
          <p:nvPicPr>
            <p:cNvPr id="5126" name="Picture 6" descr="http://minaribuxus.com/wp-content/uploads/2014/01/DSC0077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1723" y="3712901"/>
              <a:ext cx="3127487" cy="17466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uppo 4"/>
          <p:cNvGrpSpPr/>
          <p:nvPr/>
        </p:nvGrpSpPr>
        <p:grpSpPr>
          <a:xfrm>
            <a:off x="5436096" y="1179483"/>
            <a:ext cx="3133113" cy="2380767"/>
            <a:chOff x="5436096" y="1179483"/>
            <a:chExt cx="3133113" cy="2380767"/>
          </a:xfrm>
        </p:grpSpPr>
        <p:pic>
          <p:nvPicPr>
            <p:cNvPr id="5128" name="Picture 8" descr="Mucca biog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1179483"/>
              <a:ext cx="3127487" cy="2028826"/>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p:cNvSpPr txBox="1"/>
            <p:nvPr/>
          </p:nvSpPr>
          <p:spPr>
            <a:xfrm>
              <a:off x="5441722" y="3190918"/>
              <a:ext cx="3127487" cy="369332"/>
            </a:xfrm>
            <a:prstGeom prst="rect">
              <a:avLst/>
            </a:prstGeom>
            <a:solidFill>
              <a:schemeClr val="bg1">
                <a:lumMod val="95000"/>
              </a:schemeClr>
            </a:solidFill>
          </p:spPr>
          <p:txBody>
            <a:bodyPr wrap="square" rtlCol="0">
              <a:spAutoFit/>
            </a:bodyPr>
            <a:lstStyle/>
            <a:p>
              <a:pPr algn="ctr"/>
              <a:r>
                <a:rPr lang="it-IT" b="1" dirty="0" smtClean="0">
                  <a:latin typeface="+mn-lt"/>
                </a:rPr>
                <a:t>Energia dai reflui zootecnici</a:t>
              </a:r>
              <a:endParaRPr lang="it-IT" b="1" dirty="0">
                <a:latin typeface="+mn-lt"/>
              </a:endParaRPr>
            </a:p>
          </p:txBody>
        </p:sp>
      </p:grpSp>
      <p:sp>
        <p:nvSpPr>
          <p:cNvPr id="6" name="Ovale 5"/>
          <p:cNvSpPr/>
          <p:nvPr/>
        </p:nvSpPr>
        <p:spPr>
          <a:xfrm>
            <a:off x="467544" y="1196752"/>
            <a:ext cx="576064" cy="57606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t>1</a:t>
            </a:r>
            <a:endParaRPr lang="it-IT" sz="2800" b="1" dirty="0"/>
          </a:p>
        </p:txBody>
      </p:sp>
      <p:sp>
        <p:nvSpPr>
          <p:cNvPr id="16" name="Ovale 15"/>
          <p:cNvSpPr/>
          <p:nvPr/>
        </p:nvSpPr>
        <p:spPr>
          <a:xfrm>
            <a:off x="559966" y="3861048"/>
            <a:ext cx="576064" cy="57606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t>2</a:t>
            </a:r>
            <a:endParaRPr lang="it-IT" sz="2800" b="1" dirty="0"/>
          </a:p>
        </p:txBody>
      </p:sp>
      <p:sp>
        <p:nvSpPr>
          <p:cNvPr id="17" name="Ovale 16"/>
          <p:cNvSpPr/>
          <p:nvPr/>
        </p:nvSpPr>
        <p:spPr>
          <a:xfrm>
            <a:off x="5148064" y="3933056"/>
            <a:ext cx="576064" cy="57606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t>3</a:t>
            </a:r>
            <a:endParaRPr lang="it-IT" sz="2800" b="1" dirty="0"/>
          </a:p>
        </p:txBody>
      </p:sp>
      <p:sp>
        <p:nvSpPr>
          <p:cNvPr id="18" name="Ovale 17"/>
          <p:cNvSpPr/>
          <p:nvPr/>
        </p:nvSpPr>
        <p:spPr>
          <a:xfrm>
            <a:off x="5148064" y="1188566"/>
            <a:ext cx="576064" cy="57606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t>4</a:t>
            </a:r>
            <a:endParaRPr lang="it-IT" sz="2800" b="1" dirty="0"/>
          </a:p>
        </p:txBody>
      </p:sp>
    </p:spTree>
    <p:extLst>
      <p:ext uri="{BB962C8B-B14F-4D97-AF65-F5344CB8AC3E}">
        <p14:creationId xmlns:p14="http://schemas.microsoft.com/office/powerpoint/2010/main" val="327465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9"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500"/>
                            </p:stCondLst>
                            <p:childTnLst>
                              <p:par>
                                <p:cTn id="23" presetID="2" presetClass="entr" presetSubtype="12"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500"/>
                            </p:stCondLst>
                            <p:childTnLst>
                              <p:par>
                                <p:cTn id="35" presetID="2" presetClass="entr" presetSubtype="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1+#ppt_w/2"/>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childTnLst>
                          </p:cTn>
                        </p:par>
                        <p:par>
                          <p:cTn id="46" fill="hold">
                            <p:stCondLst>
                              <p:cond delay="500"/>
                            </p:stCondLst>
                            <p:childTnLst>
                              <p:par>
                                <p:cTn id="47" presetID="2" presetClass="entr" presetSubtype="3"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1+#ppt_w/2"/>
                                          </p:val>
                                        </p:tav>
                                        <p:tav tm="100000">
                                          <p:val>
                                            <p:strVal val="#ppt_x"/>
                                          </p:val>
                                        </p:tav>
                                      </p:tavLst>
                                    </p:anim>
                                    <p:anim calcmode="lin" valueType="num">
                                      <p:cBhvr additive="base">
                                        <p:cTn id="50"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60648"/>
            <a:ext cx="8146802" cy="646331"/>
          </a:xfrm>
        </p:spPr>
        <p:txBody>
          <a:bodyPr/>
          <a:lstStyle/>
          <a:p>
            <a:r>
              <a:rPr lang="it-IT" sz="3600" dirty="0" smtClean="0"/>
              <a:t>5. Eco-Management</a:t>
            </a:r>
            <a:endParaRPr lang="it-IT" sz="3600" dirty="0"/>
          </a:p>
        </p:txBody>
      </p:sp>
      <p:sp>
        <p:nvSpPr>
          <p:cNvPr id="3" name="Segnaposto contenuto 2"/>
          <p:cNvSpPr>
            <a:spLocks noGrp="1"/>
          </p:cNvSpPr>
          <p:nvPr>
            <p:ph idx="1"/>
          </p:nvPr>
        </p:nvSpPr>
        <p:spPr>
          <a:xfrm>
            <a:off x="457200" y="1412776"/>
            <a:ext cx="8363272" cy="4608512"/>
          </a:xfrm>
        </p:spPr>
        <p:txBody>
          <a:bodyPr/>
          <a:lstStyle/>
          <a:p>
            <a:pPr marL="536575" indent="-536575">
              <a:spcAft>
                <a:spcPts val="1200"/>
              </a:spcAft>
              <a:buNone/>
            </a:pPr>
            <a:r>
              <a:rPr lang="it-IT" sz="2800" dirty="0" smtClean="0"/>
              <a:t>5.1	Ufficio dell’</a:t>
            </a:r>
            <a:r>
              <a:rPr lang="it-IT" sz="3200" dirty="0">
                <a:solidFill>
                  <a:srgbClr val="C00000"/>
                </a:solidFill>
              </a:rPr>
              <a:t>Energy</a:t>
            </a:r>
            <a:r>
              <a:rPr lang="it-IT" sz="2800" dirty="0" smtClean="0"/>
              <a:t> </a:t>
            </a:r>
            <a:r>
              <a:rPr lang="it-IT" sz="3200" dirty="0" smtClean="0">
                <a:solidFill>
                  <a:srgbClr val="C00000"/>
                </a:solidFill>
              </a:rPr>
              <a:t>Manager Caudino</a:t>
            </a:r>
          </a:p>
          <a:p>
            <a:pPr marL="536575" indent="-536575">
              <a:spcAft>
                <a:spcPts val="1200"/>
              </a:spcAft>
              <a:buNone/>
            </a:pPr>
            <a:r>
              <a:rPr lang="it-IT" sz="2800" dirty="0" smtClean="0"/>
              <a:t>5.2	</a:t>
            </a:r>
            <a:r>
              <a:rPr lang="it-IT" sz="3200" dirty="0">
                <a:solidFill>
                  <a:srgbClr val="C00000"/>
                </a:solidFill>
              </a:rPr>
              <a:t>Bilancio di responsabilità sociale e ambientale</a:t>
            </a:r>
          </a:p>
          <a:p>
            <a:pPr marL="536575" indent="-536575">
              <a:spcAft>
                <a:spcPts val="1200"/>
              </a:spcAft>
              <a:buNone/>
            </a:pPr>
            <a:r>
              <a:rPr lang="it-IT" sz="2800" dirty="0" smtClean="0"/>
              <a:t>5.3	Green </a:t>
            </a:r>
            <a:r>
              <a:rPr lang="it-IT" sz="2800" dirty="0"/>
              <a:t>Public </a:t>
            </a:r>
            <a:r>
              <a:rPr lang="it-IT" sz="2800" dirty="0" err="1" smtClean="0"/>
              <a:t>Procurement</a:t>
            </a:r>
            <a:r>
              <a:rPr lang="it-IT" sz="2800" dirty="0" smtClean="0"/>
              <a:t> (acquisti verdi)</a:t>
            </a:r>
          </a:p>
          <a:p>
            <a:pPr marL="536575" indent="-536575">
              <a:spcAft>
                <a:spcPts val="1200"/>
              </a:spcAft>
              <a:buNone/>
            </a:pPr>
            <a:r>
              <a:rPr lang="it-IT" sz="2800" dirty="0" smtClean="0"/>
              <a:t>5.4	«</a:t>
            </a:r>
            <a:r>
              <a:rPr lang="it-IT" sz="3200" dirty="0">
                <a:solidFill>
                  <a:srgbClr val="C00000"/>
                </a:solidFill>
              </a:rPr>
              <a:t>Eco-eventi</a:t>
            </a:r>
            <a:r>
              <a:rPr lang="it-IT" sz="2800" dirty="0" smtClean="0"/>
              <a:t>». Regolamento gestione sostenibile</a:t>
            </a:r>
          </a:p>
          <a:p>
            <a:pPr marL="536575" indent="-536575">
              <a:spcAft>
                <a:spcPts val="1200"/>
              </a:spcAft>
              <a:buNone/>
            </a:pPr>
            <a:r>
              <a:rPr lang="it-IT" sz="2800" dirty="0" smtClean="0"/>
              <a:t>5.5 </a:t>
            </a:r>
            <a:r>
              <a:rPr lang="it-IT" sz="3200" dirty="0">
                <a:solidFill>
                  <a:srgbClr val="C00000"/>
                </a:solidFill>
              </a:rPr>
              <a:t>Fascicolo elettronico </a:t>
            </a:r>
            <a:r>
              <a:rPr lang="it-IT" sz="2800" dirty="0" smtClean="0"/>
              <a:t>per i cittadini</a:t>
            </a:r>
          </a:p>
          <a:p>
            <a:pPr marL="536575" indent="-536575">
              <a:spcAft>
                <a:spcPts val="1200"/>
              </a:spcAft>
              <a:buNone/>
            </a:pPr>
            <a:r>
              <a:rPr lang="it-IT" sz="2800" dirty="0" smtClean="0"/>
              <a:t>5.6	Servizio informativo territoriale evoluto</a:t>
            </a:r>
          </a:p>
          <a:p>
            <a:pPr marL="536575" indent="-536575">
              <a:spcAft>
                <a:spcPts val="1200"/>
              </a:spcAft>
              <a:buNone/>
            </a:pPr>
            <a:endParaRPr lang="it-IT" sz="2800" dirty="0"/>
          </a:p>
          <a:p>
            <a:pPr marL="536575" indent="-536575">
              <a:spcAft>
                <a:spcPts val="1200"/>
              </a:spcAft>
              <a:buNone/>
            </a:pPr>
            <a:endParaRPr lang="it-IT" sz="2800" dirty="0" smtClean="0"/>
          </a:p>
          <a:p>
            <a:pPr marL="536575" indent="-536575">
              <a:spcAft>
                <a:spcPts val="1200"/>
              </a:spcAft>
              <a:buNone/>
            </a:pPr>
            <a:endParaRPr lang="it-IT" sz="2800" dirty="0" smtClean="0"/>
          </a:p>
          <a:p>
            <a:pPr marL="536575" indent="-536575">
              <a:spcAft>
                <a:spcPts val="1200"/>
              </a:spcAft>
              <a:buNone/>
            </a:pPr>
            <a:endParaRPr lang="it-IT" sz="2800" dirty="0"/>
          </a:p>
        </p:txBody>
      </p:sp>
    </p:spTree>
    <p:extLst>
      <p:ext uri="{BB962C8B-B14F-4D97-AF65-F5344CB8AC3E}">
        <p14:creationId xmlns:p14="http://schemas.microsoft.com/office/powerpoint/2010/main" val="1870162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trips(downRight)">
                                      <p:cBhvr>
                                        <p:cTn id="11" dur="500"/>
                                        <p:tgtEl>
                                          <p:spTgt spid="3">
                                            <p:txEl>
                                              <p:pRg st="1" end="1"/>
                                            </p:txEl>
                                          </p:spTgt>
                                        </p:tgtEl>
                                      </p:cBhvr>
                                    </p:animEffect>
                                  </p:childTnLst>
                                </p:cTn>
                              </p:par>
                            </p:childTnLst>
                          </p:cTn>
                        </p:par>
                        <p:par>
                          <p:cTn id="12" fill="hold">
                            <p:stCondLst>
                              <p:cond delay="1000"/>
                            </p:stCondLst>
                            <p:childTnLst>
                              <p:par>
                                <p:cTn id="13" presetID="18" presetClass="entr" presetSubtype="6"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Right)">
                                      <p:cBhvr>
                                        <p:cTn id="15" dur="500"/>
                                        <p:tgtEl>
                                          <p:spTgt spid="3">
                                            <p:txEl>
                                              <p:pRg st="2" end="2"/>
                                            </p:txEl>
                                          </p:spTgt>
                                        </p:tgtEl>
                                      </p:cBhvr>
                                    </p:animEffect>
                                  </p:childTnLst>
                                </p:cTn>
                              </p:par>
                            </p:childTnLst>
                          </p:cTn>
                        </p:par>
                        <p:par>
                          <p:cTn id="16" fill="hold">
                            <p:stCondLst>
                              <p:cond delay="1500"/>
                            </p:stCondLst>
                            <p:childTnLst>
                              <p:par>
                                <p:cTn id="17" presetID="18" presetClass="entr" presetSubtype="6"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trips(downRight)">
                                      <p:cBhvr>
                                        <p:cTn id="19" dur="500"/>
                                        <p:tgtEl>
                                          <p:spTgt spid="3">
                                            <p:txEl>
                                              <p:pRg st="3" end="3"/>
                                            </p:txEl>
                                          </p:spTgt>
                                        </p:tgtEl>
                                      </p:cBhvr>
                                    </p:animEffect>
                                  </p:childTnLst>
                                </p:cTn>
                              </p:par>
                            </p:childTnLst>
                          </p:cTn>
                        </p:par>
                        <p:par>
                          <p:cTn id="20" fill="hold">
                            <p:stCondLst>
                              <p:cond delay="2000"/>
                            </p:stCondLst>
                            <p:childTnLst>
                              <p:par>
                                <p:cTn id="21" presetID="18" presetClass="entr" presetSubtype="6"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trips(downRight)">
                                      <p:cBhvr>
                                        <p:cTn id="23" dur="500"/>
                                        <p:tgtEl>
                                          <p:spTgt spid="3">
                                            <p:txEl>
                                              <p:pRg st="4" end="4"/>
                                            </p:txEl>
                                          </p:spTgt>
                                        </p:tgtEl>
                                      </p:cBhvr>
                                    </p:animEffect>
                                  </p:childTnLst>
                                </p:cTn>
                              </p:par>
                            </p:childTnLst>
                          </p:cTn>
                        </p:par>
                        <p:par>
                          <p:cTn id="24" fill="hold">
                            <p:stCondLst>
                              <p:cond delay="2500"/>
                            </p:stCondLst>
                            <p:childTnLst>
                              <p:par>
                                <p:cTn id="25" presetID="18" presetClass="entr" presetSubtype="6"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trips(downRigh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332656"/>
            <a:ext cx="8146802" cy="646331"/>
          </a:xfrm>
        </p:spPr>
        <p:txBody>
          <a:bodyPr/>
          <a:lstStyle/>
          <a:p>
            <a:r>
              <a:rPr lang="it-IT" sz="3600" dirty="0" smtClean="0"/>
              <a:t>6. Sensibilizzazione e coinvolgimento</a:t>
            </a:r>
            <a:endParaRPr lang="it-IT" sz="3600" dirty="0"/>
          </a:p>
        </p:txBody>
      </p:sp>
      <p:sp>
        <p:nvSpPr>
          <p:cNvPr id="3" name="Segnaposto contenuto 2"/>
          <p:cNvSpPr>
            <a:spLocks noGrp="1"/>
          </p:cNvSpPr>
          <p:nvPr>
            <p:ph idx="1"/>
          </p:nvPr>
        </p:nvSpPr>
        <p:spPr>
          <a:xfrm>
            <a:off x="457200" y="1340768"/>
            <a:ext cx="8229600" cy="4608512"/>
          </a:xfrm>
        </p:spPr>
        <p:txBody>
          <a:bodyPr/>
          <a:lstStyle/>
          <a:p>
            <a:pPr marL="536575" indent="-536575">
              <a:spcBef>
                <a:spcPts val="300"/>
              </a:spcBef>
              <a:spcAft>
                <a:spcPts val="600"/>
              </a:spcAft>
              <a:buNone/>
            </a:pPr>
            <a:r>
              <a:rPr lang="it-IT" dirty="0" smtClean="0"/>
              <a:t>6.1	Campagna </a:t>
            </a:r>
            <a:r>
              <a:rPr lang="it-IT" dirty="0"/>
              <a:t>di </a:t>
            </a:r>
            <a:r>
              <a:rPr lang="it-IT" sz="2800" dirty="0">
                <a:solidFill>
                  <a:srgbClr val="C00000"/>
                </a:solidFill>
              </a:rPr>
              <a:t>sensibilizzazione </a:t>
            </a:r>
            <a:r>
              <a:rPr lang="it-IT" dirty="0"/>
              <a:t>della cittadinanza caudina</a:t>
            </a:r>
            <a:endParaRPr lang="it-IT" dirty="0" smtClean="0"/>
          </a:p>
          <a:p>
            <a:pPr marL="536575" indent="-536575">
              <a:spcBef>
                <a:spcPts val="300"/>
              </a:spcBef>
              <a:spcAft>
                <a:spcPts val="600"/>
              </a:spcAft>
              <a:buNone/>
            </a:pPr>
            <a:r>
              <a:rPr lang="it-IT" dirty="0" smtClean="0"/>
              <a:t>6.2	Campagna </a:t>
            </a:r>
            <a:r>
              <a:rPr lang="it-IT" dirty="0"/>
              <a:t>di sensibilizzazione delle scuole caudine</a:t>
            </a:r>
            <a:endParaRPr lang="it-IT" dirty="0" smtClean="0"/>
          </a:p>
          <a:p>
            <a:pPr marL="536575" indent="-536575">
              <a:spcBef>
                <a:spcPts val="300"/>
              </a:spcBef>
              <a:spcAft>
                <a:spcPts val="600"/>
              </a:spcAft>
              <a:buNone/>
            </a:pPr>
            <a:r>
              <a:rPr lang="it-IT" dirty="0" smtClean="0"/>
              <a:t>6.3	</a:t>
            </a:r>
            <a:r>
              <a:rPr lang="it-IT" sz="2800" dirty="0">
                <a:solidFill>
                  <a:srgbClr val="C00000"/>
                </a:solidFill>
              </a:rPr>
              <a:t>Energy </a:t>
            </a:r>
            <a:r>
              <a:rPr lang="it-IT" sz="2800" dirty="0" err="1">
                <a:solidFill>
                  <a:srgbClr val="C00000"/>
                </a:solidFill>
              </a:rPr>
              <a:t>Days</a:t>
            </a:r>
            <a:r>
              <a:rPr lang="it-IT" sz="2800" dirty="0">
                <a:solidFill>
                  <a:srgbClr val="C00000"/>
                </a:solidFill>
              </a:rPr>
              <a:t> </a:t>
            </a:r>
            <a:r>
              <a:rPr lang="it-IT" dirty="0"/>
              <a:t>con pedalata lungo l’Acquedotto </a:t>
            </a:r>
            <a:r>
              <a:rPr lang="it-IT" dirty="0" smtClean="0"/>
              <a:t>Carolino</a:t>
            </a:r>
          </a:p>
          <a:p>
            <a:pPr marL="536575" indent="-536575">
              <a:spcBef>
                <a:spcPts val="300"/>
              </a:spcBef>
              <a:spcAft>
                <a:spcPts val="600"/>
              </a:spcAft>
              <a:buNone/>
            </a:pPr>
            <a:r>
              <a:rPr lang="it-IT" dirty="0" smtClean="0"/>
              <a:t>6.4	Campagna </a:t>
            </a:r>
            <a:r>
              <a:rPr lang="it-IT" dirty="0"/>
              <a:t>di sensibilizzazione per la mobilità dolce e sostenibile</a:t>
            </a:r>
            <a:endParaRPr lang="it-IT" dirty="0" smtClean="0"/>
          </a:p>
          <a:p>
            <a:pPr marL="536575" indent="-536575">
              <a:spcBef>
                <a:spcPts val="300"/>
              </a:spcBef>
              <a:spcAft>
                <a:spcPts val="600"/>
              </a:spcAft>
              <a:buNone/>
            </a:pPr>
            <a:r>
              <a:rPr lang="it-IT" dirty="0" smtClean="0"/>
              <a:t>6.5 	</a:t>
            </a:r>
            <a:r>
              <a:rPr lang="it-IT" sz="2800" dirty="0">
                <a:solidFill>
                  <a:srgbClr val="C00000"/>
                </a:solidFill>
              </a:rPr>
              <a:t>Un albero per la CO2</a:t>
            </a:r>
          </a:p>
          <a:p>
            <a:pPr marL="536575" indent="-536575">
              <a:spcBef>
                <a:spcPts val="300"/>
              </a:spcBef>
              <a:spcAft>
                <a:spcPts val="600"/>
              </a:spcAft>
              <a:buNone/>
            </a:pPr>
            <a:r>
              <a:rPr lang="it-IT" dirty="0" smtClean="0"/>
              <a:t>6.6	</a:t>
            </a:r>
            <a:r>
              <a:rPr lang="it-IT" dirty="0"/>
              <a:t> Accordi di collaborazione con associazioni di </a:t>
            </a:r>
            <a:r>
              <a:rPr lang="it-IT" dirty="0" smtClean="0"/>
              <a:t>agricoltori</a:t>
            </a:r>
          </a:p>
          <a:p>
            <a:pPr marL="536575" indent="-536575">
              <a:spcAft>
                <a:spcPts val="600"/>
              </a:spcAft>
              <a:buNone/>
            </a:pPr>
            <a:r>
              <a:rPr lang="it-IT" dirty="0" smtClean="0"/>
              <a:t>6.7	</a:t>
            </a:r>
            <a:r>
              <a:rPr lang="it-IT" dirty="0"/>
              <a:t> Tour ecologici. Alla scoperta della Valle Caudina</a:t>
            </a:r>
            <a:endParaRPr lang="it-IT" dirty="0" smtClean="0"/>
          </a:p>
          <a:p>
            <a:pPr marL="536575" indent="-536575">
              <a:spcAft>
                <a:spcPts val="600"/>
              </a:spcAft>
              <a:buNone/>
            </a:pPr>
            <a:endParaRPr lang="it-IT" dirty="0"/>
          </a:p>
          <a:p>
            <a:pPr marL="536575" indent="-536575">
              <a:spcAft>
                <a:spcPts val="600"/>
              </a:spcAft>
              <a:buNone/>
            </a:pPr>
            <a:endParaRPr lang="it-IT" dirty="0" smtClean="0"/>
          </a:p>
          <a:p>
            <a:pPr marL="536575" indent="-536575">
              <a:spcAft>
                <a:spcPts val="600"/>
              </a:spcAft>
              <a:buNone/>
            </a:pPr>
            <a:endParaRPr lang="it-IT" dirty="0" smtClean="0"/>
          </a:p>
          <a:p>
            <a:pPr marL="536575" indent="-536575">
              <a:spcAft>
                <a:spcPts val="600"/>
              </a:spcAft>
              <a:buNone/>
            </a:pPr>
            <a:endParaRPr lang="it-IT" dirty="0"/>
          </a:p>
        </p:txBody>
      </p:sp>
    </p:spTree>
    <p:extLst>
      <p:ext uri="{BB962C8B-B14F-4D97-AF65-F5344CB8AC3E}">
        <p14:creationId xmlns:p14="http://schemas.microsoft.com/office/powerpoint/2010/main" val="581905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trips(downRight)">
                                      <p:cBhvr>
                                        <p:cTn id="11" dur="500"/>
                                        <p:tgtEl>
                                          <p:spTgt spid="3">
                                            <p:txEl>
                                              <p:pRg st="1" end="1"/>
                                            </p:txEl>
                                          </p:spTgt>
                                        </p:tgtEl>
                                      </p:cBhvr>
                                    </p:animEffect>
                                  </p:childTnLst>
                                </p:cTn>
                              </p:par>
                            </p:childTnLst>
                          </p:cTn>
                        </p:par>
                        <p:par>
                          <p:cTn id="12" fill="hold">
                            <p:stCondLst>
                              <p:cond delay="1000"/>
                            </p:stCondLst>
                            <p:childTnLst>
                              <p:par>
                                <p:cTn id="13" presetID="18" presetClass="entr" presetSubtype="6"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Right)">
                                      <p:cBhvr>
                                        <p:cTn id="15" dur="500"/>
                                        <p:tgtEl>
                                          <p:spTgt spid="3">
                                            <p:txEl>
                                              <p:pRg st="2" end="2"/>
                                            </p:txEl>
                                          </p:spTgt>
                                        </p:tgtEl>
                                      </p:cBhvr>
                                    </p:animEffect>
                                  </p:childTnLst>
                                </p:cTn>
                              </p:par>
                            </p:childTnLst>
                          </p:cTn>
                        </p:par>
                        <p:par>
                          <p:cTn id="16" fill="hold">
                            <p:stCondLst>
                              <p:cond delay="1500"/>
                            </p:stCondLst>
                            <p:childTnLst>
                              <p:par>
                                <p:cTn id="17" presetID="18" presetClass="entr" presetSubtype="6"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trips(downRight)">
                                      <p:cBhvr>
                                        <p:cTn id="19" dur="500"/>
                                        <p:tgtEl>
                                          <p:spTgt spid="3">
                                            <p:txEl>
                                              <p:pRg st="3" end="3"/>
                                            </p:txEl>
                                          </p:spTgt>
                                        </p:tgtEl>
                                      </p:cBhvr>
                                    </p:animEffect>
                                  </p:childTnLst>
                                </p:cTn>
                              </p:par>
                            </p:childTnLst>
                          </p:cTn>
                        </p:par>
                        <p:par>
                          <p:cTn id="20" fill="hold">
                            <p:stCondLst>
                              <p:cond delay="2000"/>
                            </p:stCondLst>
                            <p:childTnLst>
                              <p:par>
                                <p:cTn id="21" presetID="18" presetClass="entr" presetSubtype="6"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trips(downRight)">
                                      <p:cBhvr>
                                        <p:cTn id="23" dur="500"/>
                                        <p:tgtEl>
                                          <p:spTgt spid="3">
                                            <p:txEl>
                                              <p:pRg st="4" end="4"/>
                                            </p:txEl>
                                          </p:spTgt>
                                        </p:tgtEl>
                                      </p:cBhvr>
                                    </p:animEffect>
                                  </p:childTnLst>
                                </p:cTn>
                              </p:par>
                            </p:childTnLst>
                          </p:cTn>
                        </p:par>
                        <p:par>
                          <p:cTn id="24" fill="hold">
                            <p:stCondLst>
                              <p:cond delay="2500"/>
                            </p:stCondLst>
                            <p:childTnLst>
                              <p:par>
                                <p:cTn id="25" presetID="18" presetClass="entr" presetSubtype="6"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trips(downRight)">
                                      <p:cBhvr>
                                        <p:cTn id="27" dur="500"/>
                                        <p:tgtEl>
                                          <p:spTgt spid="3">
                                            <p:txEl>
                                              <p:pRg st="5" end="5"/>
                                            </p:txEl>
                                          </p:spTgt>
                                        </p:tgtEl>
                                      </p:cBhvr>
                                    </p:animEffect>
                                  </p:childTnLst>
                                </p:cTn>
                              </p:par>
                            </p:childTnLst>
                          </p:cTn>
                        </p:par>
                        <p:par>
                          <p:cTn id="28" fill="hold">
                            <p:stCondLst>
                              <p:cond delay="3000"/>
                            </p:stCondLst>
                            <p:childTnLst>
                              <p:par>
                                <p:cTn id="29" presetID="18" presetClass="entr" presetSubtype="6"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strips(downRight)">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60648"/>
            <a:ext cx="8146802" cy="646331"/>
          </a:xfrm>
        </p:spPr>
        <p:txBody>
          <a:bodyPr/>
          <a:lstStyle/>
          <a:p>
            <a:r>
              <a:rPr lang="it-IT" sz="3600" dirty="0" smtClean="0"/>
              <a:t>7. Ricerca e sviluppo</a:t>
            </a:r>
            <a:endParaRPr lang="it-IT" sz="3600" dirty="0"/>
          </a:p>
        </p:txBody>
      </p:sp>
      <p:sp>
        <p:nvSpPr>
          <p:cNvPr id="3" name="Segnaposto contenuto 2"/>
          <p:cNvSpPr>
            <a:spLocks noGrp="1"/>
          </p:cNvSpPr>
          <p:nvPr>
            <p:ph idx="1"/>
          </p:nvPr>
        </p:nvSpPr>
        <p:spPr>
          <a:xfrm>
            <a:off x="457200" y="1484784"/>
            <a:ext cx="8229600" cy="4608512"/>
          </a:xfrm>
        </p:spPr>
        <p:txBody>
          <a:bodyPr/>
          <a:lstStyle/>
          <a:p>
            <a:pPr marL="536575" indent="-536575">
              <a:spcAft>
                <a:spcPts val="1800"/>
              </a:spcAft>
              <a:buNone/>
            </a:pPr>
            <a:r>
              <a:rPr lang="it-IT" sz="2800" dirty="0" smtClean="0"/>
              <a:t>7.1	«</a:t>
            </a:r>
            <a:r>
              <a:rPr lang="it-IT" sz="3200" dirty="0" err="1">
                <a:solidFill>
                  <a:srgbClr val="C00000"/>
                </a:solidFill>
              </a:rPr>
              <a:t>Caudium</a:t>
            </a:r>
            <a:r>
              <a:rPr lang="it-IT" sz="3200" dirty="0">
                <a:solidFill>
                  <a:srgbClr val="C00000"/>
                </a:solidFill>
              </a:rPr>
              <a:t> Smart Building</a:t>
            </a:r>
            <a:r>
              <a:rPr lang="it-IT" sz="2800" dirty="0" smtClean="0"/>
              <a:t>»</a:t>
            </a:r>
          </a:p>
          <a:p>
            <a:pPr marL="536575" indent="-536575">
              <a:spcAft>
                <a:spcPts val="1800"/>
              </a:spcAft>
              <a:buNone/>
            </a:pPr>
            <a:r>
              <a:rPr lang="it-IT" sz="2800" dirty="0" smtClean="0"/>
              <a:t>7.2	«</a:t>
            </a:r>
            <a:r>
              <a:rPr lang="it-IT" sz="3200" dirty="0" smtClean="0">
                <a:solidFill>
                  <a:srgbClr val="C00000"/>
                </a:solidFill>
              </a:rPr>
              <a:t>Quartiere ecologico caudino</a:t>
            </a:r>
            <a:r>
              <a:rPr lang="it-IT" sz="2800" dirty="0" smtClean="0"/>
              <a:t>»</a:t>
            </a:r>
          </a:p>
          <a:p>
            <a:pPr marL="536575" indent="-536575">
              <a:spcAft>
                <a:spcPts val="1800"/>
              </a:spcAft>
              <a:buNone/>
            </a:pPr>
            <a:r>
              <a:rPr lang="it-IT" sz="2800" dirty="0" smtClean="0"/>
              <a:t>7.3	Valorizzazione </a:t>
            </a:r>
            <a:r>
              <a:rPr lang="it-IT" sz="2800" dirty="0"/>
              <a:t>energetica di residui e sottoprodotti della filiera </a:t>
            </a:r>
            <a:r>
              <a:rPr lang="it-IT" sz="2800" dirty="0" smtClean="0"/>
              <a:t>olivicola-olearia</a:t>
            </a:r>
          </a:p>
          <a:p>
            <a:pPr marL="536575" indent="-536575">
              <a:spcAft>
                <a:spcPts val="1800"/>
              </a:spcAft>
              <a:buNone/>
            </a:pPr>
            <a:r>
              <a:rPr lang="it-IT" sz="2800" dirty="0" smtClean="0"/>
              <a:t>7.4	</a:t>
            </a:r>
            <a:r>
              <a:rPr lang="it-IT" sz="2800" dirty="0"/>
              <a:t>Recupero e valorizzazione dell’Acquedotto Carolino</a:t>
            </a:r>
          </a:p>
          <a:p>
            <a:pPr marL="536575" indent="-536575">
              <a:spcAft>
                <a:spcPts val="1800"/>
              </a:spcAft>
              <a:buNone/>
            </a:pPr>
            <a:endParaRPr lang="it-IT" sz="2800" dirty="0" smtClean="0"/>
          </a:p>
          <a:p>
            <a:pPr marL="536575" indent="-536575">
              <a:spcAft>
                <a:spcPts val="1800"/>
              </a:spcAft>
              <a:buNone/>
            </a:pPr>
            <a:endParaRPr lang="it-IT" sz="2800" dirty="0" smtClean="0"/>
          </a:p>
          <a:p>
            <a:pPr marL="536575" indent="-536575">
              <a:spcAft>
                <a:spcPts val="1800"/>
              </a:spcAft>
              <a:buNone/>
            </a:pPr>
            <a:endParaRPr lang="it-IT" sz="2800" dirty="0"/>
          </a:p>
        </p:txBody>
      </p:sp>
    </p:spTree>
    <p:extLst>
      <p:ext uri="{BB962C8B-B14F-4D97-AF65-F5344CB8AC3E}">
        <p14:creationId xmlns:p14="http://schemas.microsoft.com/office/powerpoint/2010/main" val="1420041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trips(downRight)">
                                      <p:cBhvr>
                                        <p:cTn id="11" dur="500"/>
                                        <p:tgtEl>
                                          <p:spTgt spid="3">
                                            <p:txEl>
                                              <p:pRg st="1" end="1"/>
                                            </p:txEl>
                                          </p:spTgt>
                                        </p:tgtEl>
                                      </p:cBhvr>
                                    </p:animEffect>
                                  </p:childTnLst>
                                </p:cTn>
                              </p:par>
                            </p:childTnLst>
                          </p:cTn>
                        </p:par>
                        <p:par>
                          <p:cTn id="12" fill="hold">
                            <p:stCondLst>
                              <p:cond delay="1000"/>
                            </p:stCondLst>
                            <p:childTnLst>
                              <p:par>
                                <p:cTn id="13" presetID="18" presetClass="entr" presetSubtype="6"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Right)">
                                      <p:cBhvr>
                                        <p:cTn id="15" dur="500"/>
                                        <p:tgtEl>
                                          <p:spTgt spid="3">
                                            <p:txEl>
                                              <p:pRg st="2" end="2"/>
                                            </p:txEl>
                                          </p:spTgt>
                                        </p:tgtEl>
                                      </p:cBhvr>
                                    </p:animEffect>
                                  </p:childTnLst>
                                </p:cTn>
                              </p:par>
                            </p:childTnLst>
                          </p:cTn>
                        </p:par>
                        <p:par>
                          <p:cTn id="16" fill="hold">
                            <p:stCondLst>
                              <p:cond delay="1500"/>
                            </p:stCondLst>
                            <p:childTnLst>
                              <p:par>
                                <p:cTn id="17" presetID="18" presetClass="entr" presetSubtype="6"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trips(downRight)">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a:xfrm>
            <a:off x="251520" y="3172531"/>
            <a:ext cx="8290818" cy="1200329"/>
          </a:xfrm>
        </p:spPr>
        <p:txBody>
          <a:bodyPr/>
          <a:lstStyle/>
          <a:p>
            <a:pPr algn="ctr" eaLnBrk="1" hangingPunct="1"/>
            <a:r>
              <a:rPr lang="it-IT" altLang="it-IT" sz="3600" dirty="0" smtClean="0"/>
              <a:t>Gli investimenti e</a:t>
            </a:r>
            <a:br>
              <a:rPr lang="it-IT" altLang="it-IT" sz="3600" dirty="0" smtClean="0"/>
            </a:br>
            <a:r>
              <a:rPr lang="it-IT" altLang="it-IT" sz="3600" dirty="0" smtClean="0"/>
              <a:t>le fonti di finanziamento</a:t>
            </a:r>
            <a:endParaRPr altLang="it-IT" sz="3600" dirty="0" smtClean="0"/>
          </a:p>
        </p:txBody>
      </p:sp>
    </p:spTree>
    <p:extLst>
      <p:ext uri="{BB962C8B-B14F-4D97-AF65-F5344CB8AC3E}">
        <p14:creationId xmlns:p14="http://schemas.microsoft.com/office/powerpoint/2010/main" val="21065355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5638" y="260648"/>
            <a:ext cx="8146802" cy="646331"/>
          </a:xfrm>
        </p:spPr>
        <p:txBody>
          <a:bodyPr/>
          <a:lstStyle/>
          <a:p>
            <a:r>
              <a:rPr lang="it-IT" sz="3600" dirty="0" smtClean="0"/>
              <a:t>Investimenti complessivi</a:t>
            </a:r>
            <a:endParaRPr lang="it-IT" sz="3600"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3373945474"/>
              </p:ext>
            </p:extLst>
          </p:nvPr>
        </p:nvGraphicFramePr>
        <p:xfrm>
          <a:off x="467544" y="1340768"/>
          <a:ext cx="8229600" cy="3575304"/>
        </p:xfrm>
        <a:graphic>
          <a:graphicData uri="http://schemas.openxmlformats.org/drawingml/2006/table">
            <a:tbl>
              <a:tblPr firstRow="1" firstCol="1" bandRow="1">
                <a:tableStyleId>{5C22544A-7EE6-4342-B048-85BDC9FD1C3A}</a:tableStyleId>
              </a:tblPr>
              <a:tblGrid>
                <a:gridCol w="4032448"/>
                <a:gridCol w="2088232"/>
                <a:gridCol w="2108920"/>
              </a:tblGrid>
              <a:tr h="179137">
                <a:tc>
                  <a:txBody>
                    <a:bodyPr/>
                    <a:lstStyle/>
                    <a:p>
                      <a:pPr algn="l">
                        <a:lnSpc>
                          <a:spcPct val="115000"/>
                        </a:lnSpc>
                        <a:spcAft>
                          <a:spcPts val="0"/>
                        </a:spcAft>
                      </a:pPr>
                      <a:r>
                        <a:rPr lang="it-IT" sz="2000" dirty="0">
                          <a:effectLst/>
                        </a:rPr>
                        <a:t>Settore di intervento</a:t>
                      </a:r>
                      <a:endParaRPr lang="it-IT" sz="2000" dirty="0">
                        <a:effectLst/>
                        <a:latin typeface="Calibri"/>
                        <a:ea typeface="Calibri"/>
                        <a:cs typeface="Calibri"/>
                      </a:endParaRPr>
                    </a:p>
                  </a:txBody>
                  <a:tcPr marL="63724" marR="63724" marT="0" marB="0"/>
                </a:tc>
                <a:tc>
                  <a:txBody>
                    <a:bodyPr/>
                    <a:lstStyle/>
                    <a:p>
                      <a:pPr algn="r">
                        <a:lnSpc>
                          <a:spcPct val="115000"/>
                        </a:lnSpc>
                        <a:spcAft>
                          <a:spcPts val="0"/>
                        </a:spcAft>
                      </a:pPr>
                      <a:r>
                        <a:rPr lang="it-IT" sz="2000" dirty="0" smtClean="0">
                          <a:effectLst/>
                        </a:rPr>
                        <a:t>Investimenti</a:t>
                      </a:r>
                    </a:p>
                    <a:p>
                      <a:pPr algn="r">
                        <a:lnSpc>
                          <a:spcPct val="115000"/>
                        </a:lnSpc>
                        <a:spcAft>
                          <a:spcPts val="0"/>
                        </a:spcAft>
                      </a:pPr>
                      <a:r>
                        <a:rPr lang="it-IT" sz="2000" dirty="0" smtClean="0">
                          <a:effectLst/>
                        </a:rPr>
                        <a:t>pubblici</a:t>
                      </a:r>
                      <a:endParaRPr lang="it-IT" sz="2000" dirty="0">
                        <a:effectLst/>
                        <a:latin typeface="Calibri"/>
                        <a:ea typeface="Calibri"/>
                        <a:cs typeface="Calibri"/>
                      </a:endParaRPr>
                    </a:p>
                  </a:txBody>
                  <a:tcPr marL="63724" marR="63724" marT="0" marB="0"/>
                </a:tc>
                <a:tc>
                  <a:txBody>
                    <a:bodyPr/>
                    <a:lstStyle/>
                    <a:p>
                      <a:pPr algn="r">
                        <a:lnSpc>
                          <a:spcPct val="115000"/>
                        </a:lnSpc>
                        <a:spcAft>
                          <a:spcPts val="0"/>
                        </a:spcAft>
                      </a:pPr>
                      <a:r>
                        <a:rPr lang="it-IT" sz="2000" dirty="0">
                          <a:effectLst/>
                        </a:rPr>
                        <a:t>Quota %</a:t>
                      </a:r>
                      <a:endParaRPr lang="it-IT" sz="2000" dirty="0">
                        <a:effectLst/>
                        <a:latin typeface="Calibri"/>
                        <a:ea typeface="Calibri"/>
                        <a:cs typeface="Calibri"/>
                      </a:endParaRPr>
                    </a:p>
                  </a:txBody>
                  <a:tcPr marL="63724" marR="63724" marT="0" marB="0"/>
                </a:tc>
              </a:tr>
              <a:tr h="179137">
                <a:tc>
                  <a:txBody>
                    <a:bodyPr/>
                    <a:lstStyle/>
                    <a:p>
                      <a:pPr algn="r">
                        <a:lnSpc>
                          <a:spcPct val="115000"/>
                        </a:lnSpc>
                        <a:spcAft>
                          <a:spcPts val="600"/>
                        </a:spcAft>
                      </a:pPr>
                      <a:r>
                        <a:rPr lang="it-IT" sz="2000" dirty="0">
                          <a:effectLst/>
                        </a:rPr>
                        <a:t>Edilizio</a:t>
                      </a:r>
                      <a:endParaRPr lang="it-IT" sz="2000" dirty="0">
                        <a:effectLst/>
                        <a:latin typeface="Calibri"/>
                        <a:ea typeface="Calibri"/>
                        <a:cs typeface="Calibri"/>
                      </a:endParaRPr>
                    </a:p>
                  </a:txBody>
                  <a:tcPr marL="63724" marR="63724" marT="0" marB="0"/>
                </a:tc>
                <a:tc>
                  <a:txBody>
                    <a:bodyPr/>
                    <a:lstStyle/>
                    <a:p>
                      <a:pPr algn="r">
                        <a:lnSpc>
                          <a:spcPct val="115000"/>
                        </a:lnSpc>
                        <a:spcAft>
                          <a:spcPts val="600"/>
                        </a:spcAft>
                      </a:pPr>
                      <a:r>
                        <a:rPr lang="it-IT" sz="2000">
                          <a:effectLst/>
                        </a:rPr>
                        <a:t>40.529.345</a:t>
                      </a:r>
                      <a:endParaRPr lang="it-IT" sz="2000">
                        <a:effectLst/>
                        <a:latin typeface="Calibri"/>
                        <a:ea typeface="Calibri"/>
                        <a:cs typeface="Calibri"/>
                      </a:endParaRPr>
                    </a:p>
                  </a:txBody>
                  <a:tcPr marL="63724" marR="63724" marT="0" marB="0"/>
                </a:tc>
                <a:tc>
                  <a:txBody>
                    <a:bodyPr/>
                    <a:lstStyle/>
                    <a:p>
                      <a:pPr algn="r">
                        <a:lnSpc>
                          <a:spcPct val="115000"/>
                        </a:lnSpc>
                        <a:spcAft>
                          <a:spcPts val="600"/>
                        </a:spcAft>
                      </a:pPr>
                      <a:r>
                        <a:rPr lang="it-IT" sz="2000">
                          <a:effectLst/>
                        </a:rPr>
                        <a:t>66,1%</a:t>
                      </a:r>
                      <a:endParaRPr lang="it-IT" sz="2000">
                        <a:effectLst/>
                        <a:latin typeface="Calibri"/>
                        <a:ea typeface="Calibri"/>
                        <a:cs typeface="Calibri"/>
                      </a:endParaRPr>
                    </a:p>
                  </a:txBody>
                  <a:tcPr marL="63724" marR="63724" marT="0" marB="0"/>
                </a:tc>
              </a:tr>
              <a:tr h="179137">
                <a:tc>
                  <a:txBody>
                    <a:bodyPr/>
                    <a:lstStyle/>
                    <a:p>
                      <a:pPr algn="r">
                        <a:lnSpc>
                          <a:spcPct val="115000"/>
                        </a:lnSpc>
                        <a:spcAft>
                          <a:spcPts val="600"/>
                        </a:spcAft>
                      </a:pPr>
                      <a:r>
                        <a:rPr lang="it-IT" sz="2000" dirty="0">
                          <a:effectLst/>
                        </a:rPr>
                        <a:t>Pubblica illuminazione</a:t>
                      </a:r>
                      <a:endParaRPr lang="it-IT" sz="2000" dirty="0">
                        <a:effectLst/>
                        <a:latin typeface="Calibri"/>
                        <a:ea typeface="Calibri"/>
                        <a:cs typeface="Calibri"/>
                      </a:endParaRPr>
                    </a:p>
                  </a:txBody>
                  <a:tcPr marL="63724" marR="63724" marT="0" marB="0"/>
                </a:tc>
                <a:tc>
                  <a:txBody>
                    <a:bodyPr/>
                    <a:lstStyle/>
                    <a:p>
                      <a:pPr algn="r">
                        <a:lnSpc>
                          <a:spcPct val="115000"/>
                        </a:lnSpc>
                        <a:spcAft>
                          <a:spcPts val="600"/>
                        </a:spcAft>
                      </a:pPr>
                      <a:r>
                        <a:rPr lang="it-IT" sz="2000">
                          <a:effectLst/>
                        </a:rPr>
                        <a:t>1.930.000</a:t>
                      </a:r>
                      <a:endParaRPr lang="it-IT" sz="2000">
                        <a:effectLst/>
                        <a:latin typeface="Calibri"/>
                        <a:ea typeface="Calibri"/>
                        <a:cs typeface="Calibri"/>
                      </a:endParaRPr>
                    </a:p>
                  </a:txBody>
                  <a:tcPr marL="63724" marR="63724" marT="0" marB="0"/>
                </a:tc>
                <a:tc>
                  <a:txBody>
                    <a:bodyPr/>
                    <a:lstStyle/>
                    <a:p>
                      <a:pPr algn="r">
                        <a:lnSpc>
                          <a:spcPct val="115000"/>
                        </a:lnSpc>
                        <a:spcAft>
                          <a:spcPts val="600"/>
                        </a:spcAft>
                      </a:pPr>
                      <a:r>
                        <a:rPr lang="it-IT" sz="2000">
                          <a:effectLst/>
                        </a:rPr>
                        <a:t>3,1%</a:t>
                      </a:r>
                      <a:endParaRPr lang="it-IT" sz="2000">
                        <a:effectLst/>
                        <a:latin typeface="Calibri"/>
                        <a:ea typeface="Calibri"/>
                        <a:cs typeface="Calibri"/>
                      </a:endParaRPr>
                    </a:p>
                  </a:txBody>
                  <a:tcPr marL="63724" marR="63724" marT="0" marB="0"/>
                </a:tc>
              </a:tr>
              <a:tr h="179137">
                <a:tc>
                  <a:txBody>
                    <a:bodyPr/>
                    <a:lstStyle/>
                    <a:p>
                      <a:pPr algn="r">
                        <a:lnSpc>
                          <a:spcPct val="115000"/>
                        </a:lnSpc>
                        <a:spcAft>
                          <a:spcPts val="600"/>
                        </a:spcAft>
                      </a:pPr>
                      <a:r>
                        <a:rPr lang="it-IT" sz="2000" dirty="0">
                          <a:effectLst/>
                        </a:rPr>
                        <a:t>Trasporti</a:t>
                      </a:r>
                      <a:endParaRPr lang="it-IT" sz="2000" dirty="0">
                        <a:effectLst/>
                        <a:latin typeface="Calibri"/>
                        <a:ea typeface="Calibri"/>
                        <a:cs typeface="Calibri"/>
                      </a:endParaRPr>
                    </a:p>
                  </a:txBody>
                  <a:tcPr marL="63724" marR="63724" marT="0" marB="0"/>
                </a:tc>
                <a:tc>
                  <a:txBody>
                    <a:bodyPr/>
                    <a:lstStyle/>
                    <a:p>
                      <a:pPr algn="r">
                        <a:lnSpc>
                          <a:spcPct val="115000"/>
                        </a:lnSpc>
                        <a:spcAft>
                          <a:spcPts val="600"/>
                        </a:spcAft>
                      </a:pPr>
                      <a:r>
                        <a:rPr lang="it-IT" sz="2000">
                          <a:effectLst/>
                        </a:rPr>
                        <a:t>8.583.025</a:t>
                      </a:r>
                      <a:endParaRPr lang="it-IT" sz="2000">
                        <a:effectLst/>
                        <a:latin typeface="Calibri"/>
                        <a:ea typeface="Calibri"/>
                        <a:cs typeface="Calibri"/>
                      </a:endParaRPr>
                    </a:p>
                  </a:txBody>
                  <a:tcPr marL="63724" marR="63724" marT="0" marB="0"/>
                </a:tc>
                <a:tc>
                  <a:txBody>
                    <a:bodyPr/>
                    <a:lstStyle/>
                    <a:p>
                      <a:pPr algn="r">
                        <a:lnSpc>
                          <a:spcPct val="115000"/>
                        </a:lnSpc>
                        <a:spcAft>
                          <a:spcPts val="600"/>
                        </a:spcAft>
                      </a:pPr>
                      <a:r>
                        <a:rPr lang="it-IT" sz="2000">
                          <a:effectLst/>
                        </a:rPr>
                        <a:t>14,0%</a:t>
                      </a:r>
                      <a:endParaRPr lang="it-IT" sz="2000">
                        <a:effectLst/>
                        <a:latin typeface="Calibri"/>
                        <a:ea typeface="Calibri"/>
                        <a:cs typeface="Calibri"/>
                      </a:endParaRPr>
                    </a:p>
                  </a:txBody>
                  <a:tcPr marL="63724" marR="63724" marT="0" marB="0"/>
                </a:tc>
              </a:tr>
              <a:tr h="179137">
                <a:tc>
                  <a:txBody>
                    <a:bodyPr/>
                    <a:lstStyle/>
                    <a:p>
                      <a:pPr algn="r">
                        <a:lnSpc>
                          <a:spcPct val="115000"/>
                        </a:lnSpc>
                        <a:spcAft>
                          <a:spcPts val="600"/>
                        </a:spcAft>
                      </a:pPr>
                      <a:r>
                        <a:rPr lang="it-IT" sz="2000" dirty="0">
                          <a:effectLst/>
                        </a:rPr>
                        <a:t>Produzione locale di energia</a:t>
                      </a:r>
                      <a:endParaRPr lang="it-IT" sz="2000" dirty="0">
                        <a:effectLst/>
                        <a:latin typeface="Calibri"/>
                        <a:ea typeface="Calibri"/>
                        <a:cs typeface="Calibri"/>
                      </a:endParaRPr>
                    </a:p>
                  </a:txBody>
                  <a:tcPr marL="63724" marR="63724" marT="0" marB="0"/>
                </a:tc>
                <a:tc>
                  <a:txBody>
                    <a:bodyPr/>
                    <a:lstStyle/>
                    <a:p>
                      <a:pPr algn="r">
                        <a:lnSpc>
                          <a:spcPct val="115000"/>
                        </a:lnSpc>
                        <a:spcAft>
                          <a:spcPts val="600"/>
                        </a:spcAft>
                      </a:pPr>
                      <a:r>
                        <a:rPr lang="it-IT" sz="2000" dirty="0">
                          <a:effectLst/>
                        </a:rPr>
                        <a:t>7.546.600</a:t>
                      </a:r>
                      <a:endParaRPr lang="it-IT" sz="2000" dirty="0">
                        <a:effectLst/>
                        <a:latin typeface="Calibri"/>
                        <a:ea typeface="Calibri"/>
                        <a:cs typeface="Calibri"/>
                      </a:endParaRPr>
                    </a:p>
                  </a:txBody>
                  <a:tcPr marL="63724" marR="63724" marT="0" marB="0"/>
                </a:tc>
                <a:tc>
                  <a:txBody>
                    <a:bodyPr/>
                    <a:lstStyle/>
                    <a:p>
                      <a:pPr algn="r">
                        <a:lnSpc>
                          <a:spcPct val="115000"/>
                        </a:lnSpc>
                        <a:spcAft>
                          <a:spcPts val="600"/>
                        </a:spcAft>
                      </a:pPr>
                      <a:r>
                        <a:rPr lang="it-IT" sz="2000">
                          <a:effectLst/>
                        </a:rPr>
                        <a:t>12,3%</a:t>
                      </a:r>
                      <a:endParaRPr lang="it-IT" sz="2000">
                        <a:effectLst/>
                        <a:latin typeface="Calibri"/>
                        <a:ea typeface="Calibri"/>
                        <a:cs typeface="Calibri"/>
                      </a:endParaRPr>
                    </a:p>
                  </a:txBody>
                  <a:tcPr marL="63724" marR="63724" marT="0" marB="0"/>
                </a:tc>
              </a:tr>
              <a:tr h="179137">
                <a:tc>
                  <a:txBody>
                    <a:bodyPr/>
                    <a:lstStyle/>
                    <a:p>
                      <a:pPr algn="r">
                        <a:lnSpc>
                          <a:spcPct val="115000"/>
                        </a:lnSpc>
                        <a:spcAft>
                          <a:spcPts val="600"/>
                        </a:spcAft>
                      </a:pPr>
                      <a:r>
                        <a:rPr lang="it-IT" sz="2000" dirty="0">
                          <a:effectLst/>
                        </a:rPr>
                        <a:t>Eco-management</a:t>
                      </a:r>
                      <a:endParaRPr lang="it-IT" sz="2000" dirty="0">
                        <a:effectLst/>
                        <a:latin typeface="Calibri"/>
                        <a:ea typeface="Calibri"/>
                        <a:cs typeface="Calibri"/>
                      </a:endParaRPr>
                    </a:p>
                  </a:txBody>
                  <a:tcPr marL="63724" marR="63724" marT="0" marB="0"/>
                </a:tc>
                <a:tc>
                  <a:txBody>
                    <a:bodyPr/>
                    <a:lstStyle/>
                    <a:p>
                      <a:pPr algn="r">
                        <a:lnSpc>
                          <a:spcPct val="115000"/>
                        </a:lnSpc>
                        <a:spcAft>
                          <a:spcPts val="600"/>
                        </a:spcAft>
                      </a:pPr>
                      <a:r>
                        <a:rPr lang="it-IT" sz="2000">
                          <a:effectLst/>
                        </a:rPr>
                        <a:t>1.800.000</a:t>
                      </a:r>
                      <a:endParaRPr lang="it-IT" sz="2000">
                        <a:effectLst/>
                        <a:latin typeface="Calibri"/>
                        <a:ea typeface="Calibri"/>
                        <a:cs typeface="Calibri"/>
                      </a:endParaRPr>
                    </a:p>
                  </a:txBody>
                  <a:tcPr marL="63724" marR="63724" marT="0" marB="0"/>
                </a:tc>
                <a:tc>
                  <a:txBody>
                    <a:bodyPr/>
                    <a:lstStyle/>
                    <a:p>
                      <a:pPr algn="r">
                        <a:lnSpc>
                          <a:spcPct val="115000"/>
                        </a:lnSpc>
                        <a:spcAft>
                          <a:spcPts val="600"/>
                        </a:spcAft>
                      </a:pPr>
                      <a:r>
                        <a:rPr lang="it-IT" sz="2000">
                          <a:effectLst/>
                        </a:rPr>
                        <a:t>2,9%</a:t>
                      </a:r>
                      <a:endParaRPr lang="it-IT" sz="2000">
                        <a:effectLst/>
                        <a:latin typeface="Calibri"/>
                        <a:ea typeface="Calibri"/>
                        <a:cs typeface="Calibri"/>
                      </a:endParaRPr>
                    </a:p>
                  </a:txBody>
                  <a:tcPr marL="63724" marR="63724" marT="0" marB="0"/>
                </a:tc>
              </a:tr>
              <a:tr h="179137">
                <a:tc>
                  <a:txBody>
                    <a:bodyPr/>
                    <a:lstStyle/>
                    <a:p>
                      <a:pPr algn="r">
                        <a:lnSpc>
                          <a:spcPct val="115000"/>
                        </a:lnSpc>
                        <a:spcAft>
                          <a:spcPts val="600"/>
                        </a:spcAft>
                      </a:pPr>
                      <a:r>
                        <a:rPr lang="it-IT" sz="2000" dirty="0">
                          <a:effectLst/>
                        </a:rPr>
                        <a:t>Sensibilizzazione e coinvolgimento</a:t>
                      </a:r>
                      <a:endParaRPr lang="it-IT" sz="2000" dirty="0">
                        <a:effectLst/>
                        <a:latin typeface="Calibri"/>
                        <a:ea typeface="Calibri"/>
                        <a:cs typeface="Calibri"/>
                      </a:endParaRPr>
                    </a:p>
                  </a:txBody>
                  <a:tcPr marL="63724" marR="63724" marT="0" marB="0"/>
                </a:tc>
                <a:tc>
                  <a:txBody>
                    <a:bodyPr/>
                    <a:lstStyle/>
                    <a:p>
                      <a:pPr algn="r">
                        <a:lnSpc>
                          <a:spcPct val="115000"/>
                        </a:lnSpc>
                        <a:spcAft>
                          <a:spcPts val="600"/>
                        </a:spcAft>
                      </a:pPr>
                      <a:r>
                        <a:rPr lang="it-IT" sz="2000">
                          <a:effectLst/>
                        </a:rPr>
                        <a:t>307.500</a:t>
                      </a:r>
                      <a:endParaRPr lang="it-IT" sz="2000">
                        <a:effectLst/>
                        <a:latin typeface="Calibri"/>
                        <a:ea typeface="Calibri"/>
                        <a:cs typeface="Calibri"/>
                      </a:endParaRPr>
                    </a:p>
                  </a:txBody>
                  <a:tcPr marL="63724" marR="63724" marT="0" marB="0"/>
                </a:tc>
                <a:tc>
                  <a:txBody>
                    <a:bodyPr/>
                    <a:lstStyle/>
                    <a:p>
                      <a:pPr algn="r">
                        <a:lnSpc>
                          <a:spcPct val="115000"/>
                        </a:lnSpc>
                        <a:spcAft>
                          <a:spcPts val="600"/>
                        </a:spcAft>
                      </a:pPr>
                      <a:r>
                        <a:rPr lang="it-IT" sz="2000">
                          <a:effectLst/>
                        </a:rPr>
                        <a:t>0,5%</a:t>
                      </a:r>
                      <a:endParaRPr lang="it-IT" sz="2000">
                        <a:effectLst/>
                        <a:latin typeface="Calibri"/>
                        <a:ea typeface="Calibri"/>
                        <a:cs typeface="Calibri"/>
                      </a:endParaRPr>
                    </a:p>
                  </a:txBody>
                  <a:tcPr marL="63724" marR="63724" marT="0" marB="0"/>
                </a:tc>
              </a:tr>
              <a:tr h="179137">
                <a:tc>
                  <a:txBody>
                    <a:bodyPr/>
                    <a:lstStyle/>
                    <a:p>
                      <a:pPr algn="r">
                        <a:lnSpc>
                          <a:spcPct val="115000"/>
                        </a:lnSpc>
                        <a:spcAft>
                          <a:spcPts val="600"/>
                        </a:spcAft>
                      </a:pPr>
                      <a:r>
                        <a:rPr lang="it-IT" sz="2000" dirty="0">
                          <a:effectLst/>
                        </a:rPr>
                        <a:t>Ricerca e sviluppo</a:t>
                      </a:r>
                      <a:endParaRPr lang="it-IT" sz="2000" dirty="0">
                        <a:effectLst/>
                        <a:latin typeface="Calibri"/>
                        <a:ea typeface="Calibri"/>
                        <a:cs typeface="Calibri"/>
                      </a:endParaRPr>
                    </a:p>
                  </a:txBody>
                  <a:tcPr marL="63724" marR="63724" marT="0" marB="0"/>
                </a:tc>
                <a:tc>
                  <a:txBody>
                    <a:bodyPr/>
                    <a:lstStyle/>
                    <a:p>
                      <a:pPr algn="r">
                        <a:lnSpc>
                          <a:spcPct val="115000"/>
                        </a:lnSpc>
                        <a:spcAft>
                          <a:spcPts val="600"/>
                        </a:spcAft>
                      </a:pPr>
                      <a:r>
                        <a:rPr lang="it-IT" sz="2000">
                          <a:effectLst/>
                        </a:rPr>
                        <a:t>650.000</a:t>
                      </a:r>
                      <a:endParaRPr lang="it-IT" sz="2000">
                        <a:effectLst/>
                        <a:latin typeface="Calibri"/>
                        <a:ea typeface="Calibri"/>
                        <a:cs typeface="Calibri"/>
                      </a:endParaRPr>
                    </a:p>
                  </a:txBody>
                  <a:tcPr marL="63724" marR="63724" marT="0" marB="0"/>
                </a:tc>
                <a:tc>
                  <a:txBody>
                    <a:bodyPr/>
                    <a:lstStyle/>
                    <a:p>
                      <a:pPr algn="r">
                        <a:lnSpc>
                          <a:spcPct val="115000"/>
                        </a:lnSpc>
                        <a:spcAft>
                          <a:spcPts val="600"/>
                        </a:spcAft>
                      </a:pPr>
                      <a:r>
                        <a:rPr lang="it-IT" sz="2000">
                          <a:effectLst/>
                        </a:rPr>
                        <a:t>1,1%</a:t>
                      </a:r>
                      <a:endParaRPr lang="it-IT" sz="2000">
                        <a:effectLst/>
                        <a:latin typeface="Calibri"/>
                        <a:ea typeface="Calibri"/>
                        <a:cs typeface="Calibri"/>
                      </a:endParaRPr>
                    </a:p>
                  </a:txBody>
                  <a:tcPr marL="63724" marR="63724" marT="0" marB="0"/>
                </a:tc>
              </a:tr>
              <a:tr h="179137">
                <a:tc>
                  <a:txBody>
                    <a:bodyPr/>
                    <a:lstStyle/>
                    <a:p>
                      <a:pPr algn="l">
                        <a:lnSpc>
                          <a:spcPct val="115000"/>
                        </a:lnSpc>
                        <a:spcAft>
                          <a:spcPts val="600"/>
                        </a:spcAft>
                      </a:pPr>
                      <a:r>
                        <a:rPr lang="it-IT" sz="2400" b="1" kern="1200" dirty="0">
                          <a:solidFill>
                            <a:schemeClr val="lt1"/>
                          </a:solidFill>
                          <a:effectLst/>
                          <a:latin typeface="+mn-lt"/>
                          <a:ea typeface="+mn-ea"/>
                          <a:cs typeface="+mn-cs"/>
                        </a:rPr>
                        <a:t>Totale</a:t>
                      </a:r>
                    </a:p>
                  </a:txBody>
                  <a:tcPr marL="63724" marR="63724" marT="0" marB="0"/>
                </a:tc>
                <a:tc>
                  <a:txBody>
                    <a:bodyPr/>
                    <a:lstStyle/>
                    <a:p>
                      <a:pPr algn="r">
                        <a:lnSpc>
                          <a:spcPct val="115000"/>
                        </a:lnSpc>
                        <a:spcAft>
                          <a:spcPts val="600"/>
                        </a:spcAft>
                      </a:pPr>
                      <a:r>
                        <a:rPr lang="it-IT" sz="2400" b="1" dirty="0">
                          <a:solidFill>
                            <a:schemeClr val="tx2"/>
                          </a:solidFill>
                          <a:effectLst/>
                        </a:rPr>
                        <a:t>61.346.471</a:t>
                      </a:r>
                      <a:endParaRPr lang="it-IT" sz="2400" b="1" dirty="0">
                        <a:solidFill>
                          <a:schemeClr val="tx2"/>
                        </a:solidFill>
                        <a:effectLst/>
                        <a:latin typeface="Calibri"/>
                        <a:ea typeface="Calibri"/>
                        <a:cs typeface="Calibri"/>
                      </a:endParaRPr>
                    </a:p>
                  </a:txBody>
                  <a:tcPr marL="63724" marR="63724" marT="0" marB="0"/>
                </a:tc>
                <a:tc>
                  <a:txBody>
                    <a:bodyPr/>
                    <a:lstStyle/>
                    <a:p>
                      <a:pPr algn="r">
                        <a:lnSpc>
                          <a:spcPct val="115000"/>
                        </a:lnSpc>
                        <a:spcAft>
                          <a:spcPts val="600"/>
                        </a:spcAft>
                      </a:pPr>
                      <a:r>
                        <a:rPr lang="it-IT" sz="2400" b="1" dirty="0">
                          <a:solidFill>
                            <a:schemeClr val="tx2"/>
                          </a:solidFill>
                          <a:effectLst/>
                        </a:rPr>
                        <a:t>100,0%</a:t>
                      </a:r>
                      <a:endParaRPr lang="it-IT" sz="2400" b="1" dirty="0">
                        <a:solidFill>
                          <a:schemeClr val="tx2"/>
                        </a:solidFill>
                        <a:effectLst/>
                        <a:latin typeface="Calibri"/>
                        <a:ea typeface="Calibri"/>
                        <a:cs typeface="Calibri"/>
                      </a:endParaRPr>
                    </a:p>
                  </a:txBody>
                  <a:tcPr marL="63724" marR="63724" marT="0" marB="0"/>
                </a:tc>
              </a:tr>
            </a:tbl>
          </a:graphicData>
        </a:graphic>
      </p:graphicFrame>
      <p:sp>
        <p:nvSpPr>
          <p:cNvPr id="3" name="CasellaDiTesto 2"/>
          <p:cNvSpPr txBox="1"/>
          <p:nvPr/>
        </p:nvSpPr>
        <p:spPr>
          <a:xfrm>
            <a:off x="1907704" y="5067181"/>
            <a:ext cx="5112568" cy="954107"/>
          </a:xfrm>
          <a:prstGeom prst="rect">
            <a:avLst/>
          </a:prstGeom>
          <a:solidFill>
            <a:srgbClr val="FFFF00"/>
          </a:solidFill>
          <a:ln>
            <a:solidFill>
              <a:srgbClr val="FFFF00"/>
            </a:solidFill>
          </a:ln>
        </p:spPr>
        <p:txBody>
          <a:bodyPr wrap="square" rtlCol="0">
            <a:spAutoFit/>
          </a:bodyPr>
          <a:lstStyle/>
          <a:p>
            <a:pPr algn="ctr"/>
            <a:r>
              <a:rPr lang="it-IT" sz="2800" b="1" dirty="0" smtClean="0">
                <a:solidFill>
                  <a:schemeClr val="tx2">
                    <a:lumMod val="50000"/>
                  </a:schemeClr>
                </a:solidFill>
                <a:latin typeface="+mj-lt"/>
              </a:rPr>
              <a:t>Altri interventi per abbattere la CO</a:t>
            </a:r>
            <a:r>
              <a:rPr lang="it-IT" sz="2800" b="1" baseline="-25000" dirty="0" smtClean="0">
                <a:solidFill>
                  <a:schemeClr val="tx2">
                    <a:lumMod val="50000"/>
                  </a:schemeClr>
                </a:solidFill>
                <a:latin typeface="+mj-lt"/>
              </a:rPr>
              <a:t>2</a:t>
            </a:r>
            <a:r>
              <a:rPr lang="it-IT" sz="2800" b="1" dirty="0" smtClean="0">
                <a:solidFill>
                  <a:schemeClr val="tx2">
                    <a:lumMod val="50000"/>
                  </a:schemeClr>
                </a:solidFill>
                <a:latin typeface="+mj-lt"/>
              </a:rPr>
              <a:t> inseribili</a:t>
            </a:r>
            <a:endParaRPr lang="it-IT" sz="2800" b="1" dirty="0">
              <a:solidFill>
                <a:schemeClr val="tx2">
                  <a:lumMod val="50000"/>
                </a:schemeClr>
              </a:solidFill>
              <a:latin typeface="+mj-lt"/>
            </a:endParaRPr>
          </a:p>
        </p:txBody>
      </p:sp>
      <p:sp>
        <p:nvSpPr>
          <p:cNvPr id="6" name="Ovale 5"/>
          <p:cNvSpPr/>
          <p:nvPr/>
        </p:nvSpPr>
        <p:spPr>
          <a:xfrm>
            <a:off x="4427984" y="4365104"/>
            <a:ext cx="2592288" cy="715898"/>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0595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343109"/>
            <a:ext cx="8002786" cy="646331"/>
          </a:xfrm>
        </p:spPr>
        <p:txBody>
          <a:bodyPr/>
          <a:lstStyle/>
          <a:p>
            <a:r>
              <a:rPr lang="it-IT" sz="3600" dirty="0" smtClean="0"/>
              <a:t>Fonti di finanziamento</a:t>
            </a:r>
            <a:endParaRPr lang="it-IT" sz="3600" dirty="0"/>
          </a:p>
        </p:txBody>
      </p:sp>
      <p:sp>
        <p:nvSpPr>
          <p:cNvPr id="5" name="Ovale 4"/>
          <p:cNvSpPr/>
          <p:nvPr/>
        </p:nvSpPr>
        <p:spPr>
          <a:xfrm>
            <a:off x="35496" y="1349554"/>
            <a:ext cx="2448272" cy="237626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2400" b="1" dirty="0" smtClean="0">
                <a:solidFill>
                  <a:schemeClr val="bg1"/>
                </a:solidFill>
              </a:rPr>
              <a:t>POR, PSR Campania 2014-2020</a:t>
            </a:r>
          </a:p>
        </p:txBody>
      </p:sp>
      <p:sp>
        <p:nvSpPr>
          <p:cNvPr id="6" name="Ovale 5"/>
          <p:cNvSpPr/>
          <p:nvPr/>
        </p:nvSpPr>
        <p:spPr>
          <a:xfrm>
            <a:off x="2699792" y="1349554"/>
            <a:ext cx="2448272" cy="2376264"/>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2400" b="1" dirty="0" smtClean="0">
                <a:solidFill>
                  <a:schemeClr val="bg1"/>
                </a:solidFill>
              </a:rPr>
              <a:t>Programma </a:t>
            </a:r>
            <a:r>
              <a:rPr lang="it-IT" sz="2400" b="1" dirty="0" err="1" smtClean="0">
                <a:solidFill>
                  <a:schemeClr val="bg1"/>
                </a:solidFill>
              </a:rPr>
              <a:t>Horizon</a:t>
            </a:r>
            <a:r>
              <a:rPr lang="it-IT" sz="2400" b="1" dirty="0" smtClean="0">
                <a:solidFill>
                  <a:schemeClr val="bg1"/>
                </a:solidFill>
              </a:rPr>
              <a:t> 2020</a:t>
            </a:r>
          </a:p>
        </p:txBody>
      </p:sp>
      <p:sp>
        <p:nvSpPr>
          <p:cNvPr id="7" name="Ovale 6"/>
          <p:cNvSpPr/>
          <p:nvPr/>
        </p:nvSpPr>
        <p:spPr>
          <a:xfrm>
            <a:off x="5436096" y="1349554"/>
            <a:ext cx="2448272" cy="2376264"/>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2400" b="1" dirty="0" smtClean="0">
                <a:solidFill>
                  <a:schemeClr val="bg1"/>
                </a:solidFill>
              </a:rPr>
              <a:t>Fondo Nazionale Efficienza Energetica</a:t>
            </a:r>
          </a:p>
        </p:txBody>
      </p:sp>
      <p:sp>
        <p:nvSpPr>
          <p:cNvPr id="8" name="Ovale 7"/>
          <p:cNvSpPr/>
          <p:nvPr/>
        </p:nvSpPr>
        <p:spPr>
          <a:xfrm>
            <a:off x="1187624" y="3645024"/>
            <a:ext cx="2448272" cy="237626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2400" b="1" dirty="0" smtClean="0">
                <a:solidFill>
                  <a:schemeClr val="tx2">
                    <a:lumMod val="50000"/>
                  </a:schemeClr>
                </a:solidFill>
              </a:rPr>
              <a:t>Fondi INAIL, MIUR</a:t>
            </a:r>
          </a:p>
        </p:txBody>
      </p:sp>
      <p:sp>
        <p:nvSpPr>
          <p:cNvPr id="10" name="Ovale 9"/>
          <p:cNvSpPr/>
          <p:nvPr/>
        </p:nvSpPr>
        <p:spPr>
          <a:xfrm>
            <a:off x="3851920" y="3645024"/>
            <a:ext cx="2448272" cy="2376264"/>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2400" b="1" dirty="0" smtClean="0">
                <a:solidFill>
                  <a:schemeClr val="tx2">
                    <a:lumMod val="50000"/>
                  </a:schemeClr>
                </a:solidFill>
              </a:rPr>
              <a:t>Contratto rendimento energetico</a:t>
            </a:r>
          </a:p>
        </p:txBody>
      </p:sp>
      <p:sp>
        <p:nvSpPr>
          <p:cNvPr id="9" name="Ovale 8"/>
          <p:cNvSpPr/>
          <p:nvPr/>
        </p:nvSpPr>
        <p:spPr>
          <a:xfrm>
            <a:off x="6516216" y="3645024"/>
            <a:ext cx="2448272" cy="2376264"/>
          </a:xfrm>
          <a:prstGeom prst="ellips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2400" b="1" dirty="0" smtClean="0">
                <a:solidFill>
                  <a:schemeClr val="tx2">
                    <a:lumMod val="50000"/>
                  </a:schemeClr>
                </a:solidFill>
              </a:rPr>
              <a:t>ESCO</a:t>
            </a:r>
          </a:p>
        </p:txBody>
      </p:sp>
    </p:spTree>
    <p:extLst>
      <p:ext uri="{BB962C8B-B14F-4D97-AF65-F5344CB8AC3E}">
        <p14:creationId xmlns:p14="http://schemas.microsoft.com/office/powerpoint/2010/main" val="114612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a:xfrm>
            <a:off x="395536" y="3449529"/>
            <a:ext cx="8146802" cy="646331"/>
          </a:xfrm>
        </p:spPr>
        <p:txBody>
          <a:bodyPr/>
          <a:lstStyle/>
          <a:p>
            <a:pPr algn="ctr" eaLnBrk="1" hangingPunct="1"/>
            <a:r>
              <a:rPr lang="it-IT" altLang="it-IT" sz="3600" dirty="0" smtClean="0"/>
              <a:t>Lo scenario</a:t>
            </a:r>
            <a:endParaRPr altLang="it-IT" sz="3600" dirty="0" smtClean="0"/>
          </a:p>
        </p:txBody>
      </p:sp>
    </p:spTree>
    <p:extLst>
      <p:ext uri="{BB962C8B-B14F-4D97-AF65-F5344CB8AC3E}">
        <p14:creationId xmlns:p14="http://schemas.microsoft.com/office/powerpoint/2010/main" val="42888904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260648"/>
            <a:ext cx="8064896" cy="646331"/>
          </a:xfrm>
        </p:spPr>
        <p:txBody>
          <a:bodyPr/>
          <a:lstStyle/>
          <a:p>
            <a:r>
              <a:rPr lang="it-IT" sz="3600" dirty="0" smtClean="0"/>
              <a:t>Es. POR Campania 2014-2020</a:t>
            </a:r>
            <a:endParaRPr lang="it-IT" sz="3600" dirty="0"/>
          </a:p>
        </p:txBody>
      </p:sp>
      <p:sp>
        <p:nvSpPr>
          <p:cNvPr id="3" name="Segnaposto contenuto 2"/>
          <p:cNvSpPr>
            <a:spLocks noGrp="1"/>
          </p:cNvSpPr>
          <p:nvPr>
            <p:ph idx="1"/>
          </p:nvPr>
        </p:nvSpPr>
        <p:spPr>
          <a:xfrm>
            <a:off x="457200" y="1196752"/>
            <a:ext cx="8229600" cy="5040560"/>
          </a:xfrm>
        </p:spPr>
        <p:txBody>
          <a:bodyPr/>
          <a:lstStyle/>
          <a:p>
            <a:r>
              <a:rPr lang="it-IT" sz="2000" dirty="0" smtClean="0"/>
              <a:t>Obiettivo </a:t>
            </a:r>
            <a:r>
              <a:rPr lang="it-IT" sz="2000" dirty="0"/>
              <a:t>tematico 4 </a:t>
            </a:r>
            <a:r>
              <a:rPr lang="it-IT" sz="2000" dirty="0" smtClean="0"/>
              <a:t> </a:t>
            </a:r>
            <a:r>
              <a:rPr lang="it-IT" sz="2000" b="0" dirty="0" smtClean="0"/>
              <a:t>- “</a:t>
            </a:r>
            <a:r>
              <a:rPr lang="it-IT" sz="2000" b="0" i="1" dirty="0" smtClean="0"/>
              <a:t>Energia </a:t>
            </a:r>
            <a:r>
              <a:rPr lang="it-IT" sz="2000" b="0" i="1" dirty="0"/>
              <a:t>sostenibile e qualità della vita (sostenere la transizione verso un’economia a basse emissioni di carbonio in tutti i settori</a:t>
            </a:r>
            <a:r>
              <a:rPr lang="it-IT" sz="2000" b="0" i="1" dirty="0" smtClean="0"/>
              <a:t>)</a:t>
            </a:r>
            <a:r>
              <a:rPr lang="it-IT" sz="2000" b="0" dirty="0" smtClean="0"/>
              <a:t>”</a:t>
            </a:r>
          </a:p>
          <a:p>
            <a:r>
              <a:rPr lang="it-IT" sz="2000" dirty="0" smtClean="0"/>
              <a:t>Linee di intervento:</a:t>
            </a:r>
          </a:p>
          <a:p>
            <a:pPr lvl="1"/>
            <a:r>
              <a:rPr lang="it-IT" sz="1800" b="1" dirty="0" err="1" smtClean="0">
                <a:solidFill>
                  <a:srgbClr val="C00000"/>
                </a:solidFill>
              </a:rPr>
              <a:t>efficientamento</a:t>
            </a:r>
            <a:r>
              <a:rPr lang="it-IT" sz="1800" b="1" dirty="0" smtClean="0">
                <a:solidFill>
                  <a:srgbClr val="C00000"/>
                </a:solidFill>
              </a:rPr>
              <a:t> </a:t>
            </a:r>
            <a:r>
              <a:rPr lang="it-IT" sz="1800" b="1" dirty="0">
                <a:solidFill>
                  <a:srgbClr val="C00000"/>
                </a:solidFill>
              </a:rPr>
              <a:t>energetico </a:t>
            </a:r>
            <a:r>
              <a:rPr lang="it-IT" sz="1800" dirty="0"/>
              <a:t>e riduzione dei consumi negli edifici e nelle strutture pubbliche o ad uso pubblico, residenziali e non </a:t>
            </a:r>
            <a:r>
              <a:rPr lang="it-IT" sz="1800" dirty="0" smtClean="0"/>
              <a:t>residenziali;</a:t>
            </a:r>
            <a:endParaRPr lang="it-IT" sz="1800" dirty="0"/>
          </a:p>
          <a:p>
            <a:pPr lvl="1"/>
            <a:r>
              <a:rPr lang="it-IT" sz="1800" dirty="0" smtClean="0"/>
              <a:t>potenziamento </a:t>
            </a:r>
            <a:r>
              <a:rPr lang="it-IT" sz="1800" dirty="0"/>
              <a:t>delle reti </a:t>
            </a:r>
            <a:r>
              <a:rPr lang="it-IT" sz="1800" dirty="0" smtClean="0"/>
              <a:t>intelligenti, realizzato </a:t>
            </a:r>
            <a:r>
              <a:rPr lang="it-IT" sz="1800" dirty="0"/>
              <a:t>prioritariamente nell’ambito di progetti di sviluppo urbano, integrati </a:t>
            </a:r>
            <a:r>
              <a:rPr lang="it-IT" sz="1800" dirty="0" smtClean="0"/>
              <a:t>con interventi </a:t>
            </a:r>
            <a:r>
              <a:rPr lang="it-IT" sz="1800" dirty="0"/>
              <a:t>sulla </a:t>
            </a:r>
            <a:r>
              <a:rPr lang="it-IT" sz="1800" b="1" dirty="0">
                <a:solidFill>
                  <a:srgbClr val="C00000"/>
                </a:solidFill>
              </a:rPr>
              <a:t>mobilità collettiva sostenibile e servizi di </a:t>
            </a:r>
            <a:r>
              <a:rPr lang="it-IT" sz="1800" b="1" dirty="0" err="1">
                <a:solidFill>
                  <a:srgbClr val="C00000"/>
                </a:solidFill>
              </a:rPr>
              <a:t>infomobilità</a:t>
            </a:r>
            <a:r>
              <a:rPr lang="it-IT" sz="1800" b="1" dirty="0">
                <a:solidFill>
                  <a:srgbClr val="C00000"/>
                </a:solidFill>
              </a:rPr>
              <a:t>;</a:t>
            </a:r>
          </a:p>
          <a:p>
            <a:pPr lvl="1"/>
            <a:r>
              <a:rPr lang="it-IT" sz="1800" dirty="0" smtClean="0"/>
              <a:t>sostegno </a:t>
            </a:r>
            <a:r>
              <a:rPr lang="it-IT" sz="1800" dirty="0"/>
              <a:t>della </a:t>
            </a:r>
            <a:r>
              <a:rPr lang="it-IT" sz="1800" b="1" dirty="0">
                <a:solidFill>
                  <a:srgbClr val="C00000"/>
                </a:solidFill>
              </a:rPr>
              <a:t>filiera imprenditoriale </a:t>
            </a:r>
            <a:r>
              <a:rPr lang="it-IT" sz="1800" dirty="0"/>
              <a:t>dell’energia sostenibile e dell’</a:t>
            </a:r>
            <a:r>
              <a:rPr lang="it-IT" sz="1800" dirty="0" err="1"/>
              <a:t>efficientamento</a:t>
            </a:r>
            <a:r>
              <a:rPr lang="it-IT" sz="1800" dirty="0"/>
              <a:t> </a:t>
            </a:r>
            <a:r>
              <a:rPr lang="it-IT" sz="1800" dirty="0" smtClean="0"/>
              <a:t>energetico;</a:t>
            </a:r>
            <a:endParaRPr lang="it-IT" sz="1800" dirty="0"/>
          </a:p>
          <a:p>
            <a:pPr lvl="1"/>
            <a:r>
              <a:rPr lang="it-IT" sz="1800" b="1" dirty="0">
                <a:solidFill>
                  <a:srgbClr val="C00000"/>
                </a:solidFill>
              </a:rPr>
              <a:t>animazione</a:t>
            </a:r>
            <a:r>
              <a:rPr lang="it-IT" sz="1800" dirty="0"/>
              <a:t>, accompagnamento, formazione, valorizzazione del bacino occupazionale legato all’energia </a:t>
            </a:r>
            <a:r>
              <a:rPr lang="it-IT" sz="1800" dirty="0" smtClean="0"/>
              <a:t>sostenibile</a:t>
            </a:r>
          </a:p>
          <a:p>
            <a:r>
              <a:rPr lang="it-IT" sz="2000" dirty="0"/>
              <a:t>Risorse disponibili</a:t>
            </a:r>
            <a:r>
              <a:rPr lang="it-IT" sz="2000" dirty="0" smtClean="0"/>
              <a:t>: </a:t>
            </a:r>
            <a:r>
              <a:rPr lang="it-IT" sz="2000" dirty="0">
                <a:solidFill>
                  <a:srgbClr val="C00000"/>
                </a:solidFill>
              </a:rPr>
              <a:t>493 </a:t>
            </a:r>
            <a:r>
              <a:rPr lang="it-IT" sz="2000" dirty="0" err="1">
                <a:solidFill>
                  <a:srgbClr val="C00000"/>
                </a:solidFill>
              </a:rPr>
              <a:t>Meuro</a:t>
            </a:r>
            <a:r>
              <a:rPr lang="it-IT" sz="2000" dirty="0">
                <a:solidFill>
                  <a:srgbClr val="C00000"/>
                </a:solidFill>
              </a:rPr>
              <a:t> solamente da Asse IV del PO Campania</a:t>
            </a:r>
            <a:r>
              <a:rPr lang="it-IT" sz="1800" b="0" dirty="0" smtClean="0"/>
              <a:t>, oltre altri assi (Tutela e valorizzazione del patrimonio culturale e ambientale) PON Energia, PON Infrastrutture, Programma UE </a:t>
            </a:r>
            <a:r>
              <a:rPr lang="it-IT" sz="1800" b="0" dirty="0" err="1" smtClean="0"/>
              <a:t>Horizon</a:t>
            </a:r>
            <a:r>
              <a:rPr lang="it-IT" sz="1800" b="0" dirty="0" smtClean="0"/>
              <a:t>, etc.</a:t>
            </a:r>
            <a:endParaRPr lang="it-IT" sz="1800" b="0" dirty="0"/>
          </a:p>
        </p:txBody>
      </p:sp>
    </p:spTree>
    <p:extLst>
      <p:ext uri="{BB962C8B-B14F-4D97-AF65-F5344CB8AC3E}">
        <p14:creationId xmlns:p14="http://schemas.microsoft.com/office/powerpoint/2010/main" val="318114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60648"/>
            <a:ext cx="8146802" cy="646331"/>
          </a:xfrm>
        </p:spPr>
        <p:txBody>
          <a:bodyPr/>
          <a:lstStyle/>
          <a:p>
            <a:r>
              <a:rPr lang="it-IT" sz="3600" dirty="0" smtClean="0"/>
              <a:t>Le opportunità</a:t>
            </a:r>
            <a:endParaRPr lang="it-IT" sz="3600" dirty="0"/>
          </a:p>
        </p:txBody>
      </p:sp>
      <p:sp>
        <p:nvSpPr>
          <p:cNvPr id="3" name="Segnaposto contenuto 2"/>
          <p:cNvSpPr>
            <a:spLocks noGrp="1"/>
          </p:cNvSpPr>
          <p:nvPr>
            <p:ph idx="1"/>
          </p:nvPr>
        </p:nvSpPr>
        <p:spPr>
          <a:xfrm>
            <a:off x="251520" y="1484784"/>
            <a:ext cx="8640960" cy="4536504"/>
          </a:xfrm>
        </p:spPr>
        <p:txBody>
          <a:bodyPr/>
          <a:lstStyle/>
          <a:p>
            <a:pPr>
              <a:lnSpc>
                <a:spcPts val="3000"/>
              </a:lnSpc>
              <a:spcAft>
                <a:spcPts val="1200"/>
              </a:spcAft>
            </a:pPr>
            <a:r>
              <a:rPr lang="it-IT" sz="2800" b="0" dirty="0" smtClean="0"/>
              <a:t>Il JOINT PAES costituisce una evidente opportunità per</a:t>
            </a:r>
            <a:r>
              <a:rPr lang="it-IT" sz="2800" b="0" dirty="0"/>
              <a:t>:</a:t>
            </a:r>
            <a:endParaRPr lang="it-IT" sz="2800" b="0" dirty="0" smtClean="0"/>
          </a:p>
          <a:p>
            <a:pPr lvl="1">
              <a:lnSpc>
                <a:spcPts val="3000"/>
              </a:lnSpc>
              <a:spcAft>
                <a:spcPts val="1200"/>
              </a:spcAft>
            </a:pPr>
            <a:r>
              <a:rPr lang="it-IT" sz="3200" b="1" dirty="0">
                <a:solidFill>
                  <a:srgbClr val="C00000"/>
                </a:solidFill>
              </a:rPr>
              <a:t>Ridurre i costi </a:t>
            </a:r>
            <a:r>
              <a:rPr lang="it-IT" dirty="0" smtClean="0"/>
              <a:t>della pubblica amministrazione</a:t>
            </a:r>
          </a:p>
          <a:p>
            <a:pPr lvl="1">
              <a:lnSpc>
                <a:spcPts val="3000"/>
              </a:lnSpc>
              <a:spcAft>
                <a:spcPts val="1200"/>
              </a:spcAft>
            </a:pPr>
            <a:r>
              <a:rPr lang="it-IT" b="0" dirty="0" smtClean="0"/>
              <a:t>Rilanciare </a:t>
            </a:r>
            <a:r>
              <a:rPr lang="it-IT" sz="3200" b="1" dirty="0">
                <a:solidFill>
                  <a:srgbClr val="C00000"/>
                </a:solidFill>
              </a:rPr>
              <a:t>l’economia locale</a:t>
            </a:r>
            <a:r>
              <a:rPr lang="it-IT" b="0" dirty="0" smtClean="0"/>
              <a:t>, in particolare il settore </a:t>
            </a:r>
            <a:r>
              <a:rPr lang="it-IT" sz="3200" b="1" dirty="0">
                <a:solidFill>
                  <a:srgbClr val="C00000"/>
                </a:solidFill>
              </a:rPr>
              <a:t>edilizio «intelligente»</a:t>
            </a:r>
          </a:p>
          <a:p>
            <a:pPr lvl="1">
              <a:lnSpc>
                <a:spcPts val="3000"/>
              </a:lnSpc>
              <a:spcAft>
                <a:spcPts val="1200"/>
              </a:spcAft>
            </a:pPr>
            <a:r>
              <a:rPr lang="it-IT" dirty="0" smtClean="0"/>
              <a:t>Favorire la crescita dell’</a:t>
            </a:r>
            <a:r>
              <a:rPr lang="it-IT" sz="3200" b="1" dirty="0">
                <a:solidFill>
                  <a:srgbClr val="C00000"/>
                </a:solidFill>
              </a:rPr>
              <a:t>economia</a:t>
            </a:r>
            <a:r>
              <a:rPr lang="it-IT" dirty="0" smtClean="0"/>
              <a:t> </a:t>
            </a:r>
            <a:r>
              <a:rPr lang="it-IT" sz="3200" b="1" dirty="0">
                <a:solidFill>
                  <a:srgbClr val="C00000"/>
                </a:solidFill>
              </a:rPr>
              <a:t>turistica</a:t>
            </a:r>
          </a:p>
          <a:p>
            <a:pPr lvl="1">
              <a:lnSpc>
                <a:spcPts val="3000"/>
              </a:lnSpc>
              <a:spcAft>
                <a:spcPts val="1200"/>
              </a:spcAft>
            </a:pPr>
            <a:r>
              <a:rPr lang="it-IT" dirty="0" smtClean="0"/>
              <a:t>Realizzare un </a:t>
            </a:r>
            <a:r>
              <a:rPr lang="it-IT" sz="3200" b="1" dirty="0">
                <a:solidFill>
                  <a:srgbClr val="C00000"/>
                </a:solidFill>
              </a:rPr>
              <a:t>ambiente più salubre e vivibile </a:t>
            </a:r>
            <a:r>
              <a:rPr lang="it-IT" dirty="0" smtClean="0"/>
              <a:t>per le comunità locali</a:t>
            </a:r>
            <a:endParaRPr lang="it-IT" b="0" dirty="0"/>
          </a:p>
          <a:p>
            <a:pPr marL="536575" indent="-536575">
              <a:lnSpc>
                <a:spcPts val="3000"/>
              </a:lnSpc>
              <a:spcAft>
                <a:spcPts val="1200"/>
              </a:spcAft>
              <a:buNone/>
            </a:pPr>
            <a:endParaRPr lang="it-IT" dirty="0" smtClean="0"/>
          </a:p>
          <a:p>
            <a:pPr marL="536575" indent="-536575">
              <a:lnSpc>
                <a:spcPts val="3000"/>
              </a:lnSpc>
              <a:spcAft>
                <a:spcPts val="1200"/>
              </a:spcAft>
              <a:buNone/>
            </a:pPr>
            <a:endParaRPr lang="it-IT" dirty="0" smtClean="0"/>
          </a:p>
          <a:p>
            <a:pPr marL="536575" indent="-536575">
              <a:lnSpc>
                <a:spcPts val="3000"/>
              </a:lnSpc>
              <a:spcAft>
                <a:spcPts val="1200"/>
              </a:spcAft>
              <a:buNone/>
            </a:pPr>
            <a:endParaRPr lang="it-IT" dirty="0"/>
          </a:p>
        </p:txBody>
      </p:sp>
    </p:spTree>
    <p:extLst>
      <p:ext uri="{BB962C8B-B14F-4D97-AF65-F5344CB8AC3E}">
        <p14:creationId xmlns:p14="http://schemas.microsoft.com/office/powerpoint/2010/main" val="291952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trips(down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strips(down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trips(down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strips(downLeft)">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60648"/>
            <a:ext cx="8146802" cy="646331"/>
          </a:xfrm>
        </p:spPr>
        <p:txBody>
          <a:bodyPr/>
          <a:lstStyle/>
          <a:p>
            <a:r>
              <a:rPr lang="it-IT" sz="3600" dirty="0" smtClean="0"/>
              <a:t>Ma…</a:t>
            </a:r>
            <a:endParaRPr lang="it-IT" sz="3600" dirty="0"/>
          </a:p>
        </p:txBody>
      </p:sp>
      <p:sp>
        <p:nvSpPr>
          <p:cNvPr id="3" name="Segnaposto contenuto 2"/>
          <p:cNvSpPr>
            <a:spLocks noGrp="1"/>
          </p:cNvSpPr>
          <p:nvPr>
            <p:ph idx="1"/>
          </p:nvPr>
        </p:nvSpPr>
        <p:spPr>
          <a:xfrm>
            <a:off x="539552" y="1484784"/>
            <a:ext cx="8280920" cy="4536504"/>
          </a:xfrm>
        </p:spPr>
        <p:txBody>
          <a:bodyPr/>
          <a:lstStyle/>
          <a:p>
            <a:pPr>
              <a:lnSpc>
                <a:spcPts val="3000"/>
              </a:lnSpc>
              <a:spcAft>
                <a:spcPts val="1200"/>
              </a:spcAft>
            </a:pPr>
            <a:r>
              <a:rPr lang="it-IT" sz="2800" b="0" dirty="0" smtClean="0"/>
              <a:t>Il JOINT PAES </a:t>
            </a:r>
            <a:r>
              <a:rPr lang="it-IT" sz="3200" dirty="0" smtClean="0">
                <a:solidFill>
                  <a:srgbClr val="C00000"/>
                </a:solidFill>
              </a:rPr>
              <a:t>non è un mero piano di investimenti, ma un processo </a:t>
            </a:r>
            <a:r>
              <a:rPr lang="it-IT" sz="3200" dirty="0">
                <a:solidFill>
                  <a:srgbClr val="C00000"/>
                </a:solidFill>
              </a:rPr>
              <a:t>di crescita</a:t>
            </a:r>
          </a:p>
          <a:p>
            <a:pPr>
              <a:lnSpc>
                <a:spcPts val="3000"/>
              </a:lnSpc>
              <a:spcAft>
                <a:spcPts val="1200"/>
              </a:spcAft>
            </a:pPr>
            <a:r>
              <a:rPr lang="it-IT" sz="2800" b="0" dirty="0" smtClean="0"/>
              <a:t>Che </a:t>
            </a:r>
            <a:r>
              <a:rPr lang="it-IT" sz="2800" b="0" dirty="0"/>
              <a:t>p</a:t>
            </a:r>
            <a:r>
              <a:rPr lang="it-IT" sz="2800" b="0" dirty="0" smtClean="0"/>
              <a:t>resuppone una </a:t>
            </a:r>
            <a:r>
              <a:rPr lang="it-IT" sz="3200" dirty="0">
                <a:solidFill>
                  <a:srgbClr val="C00000"/>
                </a:solidFill>
              </a:rPr>
              <a:t>crescita della capacità di progettazione </a:t>
            </a:r>
            <a:r>
              <a:rPr lang="it-IT" sz="2800" b="0" dirty="0" smtClean="0"/>
              <a:t>e realizzazione a livello locale</a:t>
            </a:r>
          </a:p>
          <a:p>
            <a:pPr>
              <a:lnSpc>
                <a:spcPts val="3000"/>
              </a:lnSpc>
              <a:spcAft>
                <a:spcPts val="1200"/>
              </a:spcAft>
            </a:pPr>
            <a:r>
              <a:rPr lang="it-IT" sz="2800" b="0" dirty="0" smtClean="0"/>
              <a:t>E’ obbligatorio, entro due anni, presentare un </a:t>
            </a:r>
            <a:r>
              <a:rPr lang="it-IT" sz="3200" dirty="0">
                <a:solidFill>
                  <a:srgbClr val="C00000"/>
                </a:solidFill>
              </a:rPr>
              <a:t>rapporto di attuazione </a:t>
            </a:r>
            <a:r>
              <a:rPr lang="it-IT" sz="2800" b="0" dirty="0" smtClean="0"/>
              <a:t>alla UE – </a:t>
            </a:r>
            <a:r>
              <a:rPr lang="it-IT" sz="2800" b="0" dirty="0" err="1" smtClean="0"/>
              <a:t>Covenant</a:t>
            </a:r>
            <a:r>
              <a:rPr lang="it-IT" sz="2800" b="0" dirty="0" smtClean="0"/>
              <a:t> of </a:t>
            </a:r>
            <a:r>
              <a:rPr lang="it-IT" sz="2800" b="0" dirty="0" err="1" smtClean="0"/>
              <a:t>Majors</a:t>
            </a:r>
            <a:endParaRPr lang="it-IT" sz="2800" b="0" dirty="0" smtClean="0"/>
          </a:p>
          <a:p>
            <a:pPr>
              <a:lnSpc>
                <a:spcPts val="3000"/>
              </a:lnSpc>
              <a:spcAft>
                <a:spcPts val="1200"/>
              </a:spcAft>
            </a:pPr>
            <a:r>
              <a:rPr lang="it-IT" sz="2800" b="0" dirty="0"/>
              <a:t>Richiede una </a:t>
            </a:r>
            <a:r>
              <a:rPr lang="it-IT" sz="3200" dirty="0">
                <a:solidFill>
                  <a:srgbClr val="C00000"/>
                </a:solidFill>
              </a:rPr>
              <a:t>gestione continua e </a:t>
            </a:r>
            <a:r>
              <a:rPr lang="it-IT" sz="3200" dirty="0" smtClean="0">
                <a:solidFill>
                  <a:srgbClr val="C00000"/>
                </a:solidFill>
              </a:rPr>
              <a:t>coordinata</a:t>
            </a:r>
            <a:endParaRPr lang="it-IT" sz="2800" dirty="0" smtClean="0"/>
          </a:p>
          <a:p>
            <a:pPr marL="536575" indent="-536575">
              <a:lnSpc>
                <a:spcPts val="3000"/>
              </a:lnSpc>
              <a:spcAft>
                <a:spcPts val="1200"/>
              </a:spcAft>
              <a:buNone/>
            </a:pPr>
            <a:endParaRPr lang="it-IT" sz="2800" dirty="0" smtClean="0"/>
          </a:p>
          <a:p>
            <a:pPr marL="536575" indent="-536575">
              <a:lnSpc>
                <a:spcPts val="3000"/>
              </a:lnSpc>
              <a:spcAft>
                <a:spcPts val="1200"/>
              </a:spcAft>
              <a:buNone/>
            </a:pPr>
            <a:endParaRPr lang="it-IT" sz="2800" dirty="0"/>
          </a:p>
        </p:txBody>
      </p:sp>
    </p:spTree>
    <p:extLst>
      <p:ext uri="{BB962C8B-B14F-4D97-AF65-F5344CB8AC3E}">
        <p14:creationId xmlns:p14="http://schemas.microsoft.com/office/powerpoint/2010/main" val="173708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Righ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60648"/>
            <a:ext cx="8146802" cy="646331"/>
          </a:xfrm>
        </p:spPr>
        <p:txBody>
          <a:bodyPr/>
          <a:lstStyle/>
          <a:p>
            <a:r>
              <a:rPr lang="it-IT" sz="3600" dirty="0" smtClean="0"/>
              <a:t>Dunque…</a:t>
            </a:r>
            <a:endParaRPr lang="it-IT" sz="3600" dirty="0"/>
          </a:p>
        </p:txBody>
      </p:sp>
      <p:sp>
        <p:nvSpPr>
          <p:cNvPr id="3" name="Segnaposto contenuto 2"/>
          <p:cNvSpPr>
            <a:spLocks noGrp="1"/>
          </p:cNvSpPr>
          <p:nvPr>
            <p:ph idx="1"/>
          </p:nvPr>
        </p:nvSpPr>
        <p:spPr>
          <a:xfrm>
            <a:off x="395536" y="1484784"/>
            <a:ext cx="8280920" cy="4536504"/>
          </a:xfrm>
        </p:spPr>
        <p:txBody>
          <a:bodyPr/>
          <a:lstStyle/>
          <a:p>
            <a:pPr>
              <a:lnSpc>
                <a:spcPts val="3000"/>
              </a:lnSpc>
              <a:spcAft>
                <a:spcPts val="1200"/>
              </a:spcAft>
            </a:pPr>
            <a:r>
              <a:rPr lang="it-IT" sz="2800" b="0" dirty="0" smtClean="0"/>
              <a:t>E’ essenziale il ruolo di </a:t>
            </a:r>
            <a:r>
              <a:rPr lang="it-IT" sz="3200" dirty="0">
                <a:solidFill>
                  <a:srgbClr val="C00000"/>
                </a:solidFill>
              </a:rPr>
              <a:t>coordinamento della Città </a:t>
            </a:r>
            <a:r>
              <a:rPr lang="it-IT" sz="3200" dirty="0" smtClean="0">
                <a:solidFill>
                  <a:srgbClr val="C00000"/>
                </a:solidFill>
              </a:rPr>
              <a:t>Caudina</a:t>
            </a:r>
            <a:endParaRPr lang="it-IT" sz="2800" b="0" dirty="0"/>
          </a:p>
          <a:p>
            <a:pPr>
              <a:lnSpc>
                <a:spcPts val="3000"/>
              </a:lnSpc>
              <a:spcAft>
                <a:spcPts val="1200"/>
              </a:spcAft>
            </a:pPr>
            <a:r>
              <a:rPr lang="it-IT" sz="2800" b="0" dirty="0" smtClean="0"/>
              <a:t>Cui va delegata la gestione delle </a:t>
            </a:r>
            <a:r>
              <a:rPr lang="it-IT" sz="3200" dirty="0">
                <a:solidFill>
                  <a:srgbClr val="C00000"/>
                </a:solidFill>
              </a:rPr>
              <a:t>politiche energetiche</a:t>
            </a:r>
          </a:p>
          <a:p>
            <a:pPr>
              <a:lnSpc>
                <a:spcPts val="3000"/>
              </a:lnSpc>
              <a:spcAft>
                <a:spcPts val="1200"/>
              </a:spcAft>
            </a:pPr>
            <a:r>
              <a:rPr lang="it-IT" sz="2800" b="0" dirty="0" smtClean="0"/>
              <a:t>Facendo crescere le </a:t>
            </a:r>
            <a:r>
              <a:rPr lang="it-IT" sz="3200" dirty="0">
                <a:solidFill>
                  <a:srgbClr val="C00000"/>
                </a:solidFill>
              </a:rPr>
              <a:t>competenze degli uffici tecnici, </a:t>
            </a:r>
            <a:r>
              <a:rPr lang="it-IT" sz="3200" dirty="0" smtClean="0">
                <a:solidFill>
                  <a:srgbClr val="C00000"/>
                </a:solidFill>
              </a:rPr>
              <a:t>delle imprese, dei </a:t>
            </a:r>
            <a:r>
              <a:rPr lang="it-IT" sz="3200" dirty="0">
                <a:solidFill>
                  <a:srgbClr val="C00000"/>
                </a:solidFill>
              </a:rPr>
              <a:t>professionisti </a:t>
            </a:r>
            <a:r>
              <a:rPr lang="it-IT" sz="3200" dirty="0" smtClean="0">
                <a:solidFill>
                  <a:srgbClr val="C00000"/>
                </a:solidFill>
              </a:rPr>
              <a:t>locali</a:t>
            </a:r>
          </a:p>
          <a:p>
            <a:pPr>
              <a:lnSpc>
                <a:spcPts val="3000"/>
              </a:lnSpc>
              <a:spcAft>
                <a:spcPts val="1200"/>
              </a:spcAft>
            </a:pPr>
            <a:r>
              <a:rPr lang="it-IT" sz="2800" b="0" dirty="0"/>
              <a:t>Anche </a:t>
            </a:r>
            <a:r>
              <a:rPr lang="it-IT" sz="3200" dirty="0" smtClean="0">
                <a:solidFill>
                  <a:srgbClr val="C00000"/>
                </a:solidFill>
              </a:rPr>
              <a:t>proseguendo nella proficua collaborazione con il CNR </a:t>
            </a:r>
            <a:r>
              <a:rPr lang="it-IT" sz="2800" b="0" dirty="0"/>
              <a:t>e </a:t>
            </a:r>
            <a:r>
              <a:rPr lang="it-IT" sz="2800" b="0" dirty="0" smtClean="0"/>
              <a:t>istituzioni </a:t>
            </a:r>
            <a:r>
              <a:rPr lang="it-IT" sz="2800" b="0" dirty="0"/>
              <a:t>primarie a livello nazionale</a:t>
            </a:r>
          </a:p>
          <a:p>
            <a:pPr>
              <a:lnSpc>
                <a:spcPts val="3000"/>
              </a:lnSpc>
              <a:spcAft>
                <a:spcPts val="1200"/>
              </a:spcAft>
            </a:pPr>
            <a:endParaRPr lang="it-IT" sz="2800" b="0" dirty="0"/>
          </a:p>
          <a:p>
            <a:pPr marL="536575" indent="-536575">
              <a:lnSpc>
                <a:spcPts val="3000"/>
              </a:lnSpc>
              <a:spcAft>
                <a:spcPts val="1200"/>
              </a:spcAft>
              <a:buNone/>
            </a:pPr>
            <a:endParaRPr lang="it-IT" sz="2800" dirty="0" smtClean="0"/>
          </a:p>
          <a:p>
            <a:pPr marL="536575" indent="-536575">
              <a:lnSpc>
                <a:spcPts val="3000"/>
              </a:lnSpc>
              <a:spcAft>
                <a:spcPts val="1200"/>
              </a:spcAft>
              <a:buNone/>
            </a:pPr>
            <a:endParaRPr lang="it-IT" sz="2800" dirty="0" smtClean="0"/>
          </a:p>
          <a:p>
            <a:pPr marL="536575" indent="-536575">
              <a:lnSpc>
                <a:spcPts val="3000"/>
              </a:lnSpc>
              <a:spcAft>
                <a:spcPts val="1200"/>
              </a:spcAft>
              <a:buNone/>
            </a:pPr>
            <a:endParaRPr lang="it-IT" sz="2800" dirty="0"/>
          </a:p>
        </p:txBody>
      </p:sp>
    </p:spTree>
    <p:extLst>
      <p:ext uri="{BB962C8B-B14F-4D97-AF65-F5344CB8AC3E}">
        <p14:creationId xmlns:p14="http://schemas.microsoft.com/office/powerpoint/2010/main" val="87065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a:xfrm>
            <a:off x="251520" y="3418752"/>
            <a:ext cx="8290818" cy="707886"/>
          </a:xfrm>
        </p:spPr>
        <p:txBody>
          <a:bodyPr/>
          <a:lstStyle/>
          <a:p>
            <a:pPr algn="ctr" eaLnBrk="1" hangingPunct="1"/>
            <a:r>
              <a:rPr lang="it-IT" altLang="it-IT" sz="4000" dirty="0" smtClean="0"/>
              <a:t>Grazie dell’attenzione</a:t>
            </a:r>
            <a:endParaRPr altLang="it-IT" sz="4000" dirty="0" smtClean="0"/>
          </a:p>
        </p:txBody>
      </p:sp>
    </p:spTree>
    <p:extLst>
      <p:ext uri="{BB962C8B-B14F-4D97-AF65-F5344CB8AC3E}">
        <p14:creationId xmlns:p14="http://schemas.microsoft.com/office/powerpoint/2010/main" val="283298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fltVal val="0"/>
                                          </p:val>
                                        </p:tav>
                                        <p:tav tm="100000">
                                          <p:val>
                                            <p:strVal val="#ppt_h"/>
                                          </p:val>
                                        </p:tav>
                                      </p:tavLst>
                                    </p:anim>
                                    <p:animEffect transition="in" filter="fade">
                                      <p:cBhvr>
                                        <p:cTn id="9"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22313" y="3561035"/>
            <a:ext cx="7772400" cy="1815882"/>
          </a:xfrm>
        </p:spPr>
        <p:txBody>
          <a:bodyPr/>
          <a:lstStyle/>
          <a:p>
            <a:r>
              <a:rPr lang="it-IT" sz="1600" cap="none" dirty="0" smtClean="0"/>
              <a:t>Ing. Roberto Formato</a:t>
            </a:r>
            <a:br>
              <a:rPr lang="it-IT" sz="1600" cap="none" dirty="0" smtClean="0"/>
            </a:br>
            <a:r>
              <a:rPr lang="it-IT" sz="1600" b="0" cap="none" dirty="0" smtClean="0"/>
              <a:t>Ingegnere delle Tecnologie Industriali, Politecnico di Milano</a:t>
            </a:r>
            <a:br>
              <a:rPr lang="it-IT" sz="1600" b="0" cap="none" dirty="0" smtClean="0"/>
            </a:br>
            <a:r>
              <a:rPr lang="it-IT" sz="1600" b="0" cap="none" dirty="0" smtClean="0"/>
              <a:t>Master of Science in </a:t>
            </a:r>
            <a:r>
              <a:rPr lang="it-IT" sz="1600" b="0" cap="none" dirty="0" err="1" smtClean="0"/>
              <a:t>Tourism</a:t>
            </a:r>
            <a:r>
              <a:rPr lang="it-IT" sz="1600" b="0" cap="none" dirty="0" smtClean="0"/>
              <a:t> Planning and Development, </a:t>
            </a:r>
            <a:r>
              <a:rPr lang="it-IT" sz="1600" b="0" cap="none" dirty="0" err="1" smtClean="0"/>
              <a:t>University</a:t>
            </a:r>
            <a:r>
              <a:rPr lang="it-IT" sz="1600" b="0" cap="none" dirty="0" smtClean="0"/>
              <a:t> of </a:t>
            </a:r>
            <a:r>
              <a:rPr lang="it-IT" sz="1600" b="0" cap="none" dirty="0" err="1" smtClean="0"/>
              <a:t>Surrey</a:t>
            </a:r>
            <a:r>
              <a:rPr lang="it-IT" sz="1600" b="0" cap="none" dirty="0" smtClean="0"/>
              <a:t> (UK)</a:t>
            </a:r>
            <a:br>
              <a:rPr lang="it-IT" sz="1600" b="0" cap="none" dirty="0" smtClean="0"/>
            </a:br>
            <a:r>
              <a:rPr lang="it-IT" sz="1600" b="0" cap="none" dirty="0" smtClean="0"/>
              <a:t>Executive Master in Public Management, </a:t>
            </a:r>
            <a:r>
              <a:rPr lang="it-IT" sz="1600" b="0" cap="none" dirty="0" err="1" smtClean="0"/>
              <a:t>Hertie</a:t>
            </a:r>
            <a:r>
              <a:rPr lang="it-IT" sz="1600" b="0" cap="none" dirty="0" smtClean="0"/>
              <a:t> School of </a:t>
            </a:r>
            <a:r>
              <a:rPr lang="it-IT" sz="1600" b="0" cap="none" dirty="0" err="1" smtClean="0"/>
              <a:t>Governance</a:t>
            </a:r>
            <a:r>
              <a:rPr lang="it-IT" sz="1600" b="0" cap="none" dirty="0" smtClean="0"/>
              <a:t> di Berlino (D)</a:t>
            </a:r>
            <a:br>
              <a:rPr lang="it-IT" sz="1600" b="0" cap="none" dirty="0" smtClean="0"/>
            </a:br>
            <a:r>
              <a:rPr lang="it-IT" sz="1600" b="0" cap="none" dirty="0"/>
              <a:t/>
            </a:r>
            <a:br>
              <a:rPr lang="it-IT" sz="1600" b="0" cap="none" dirty="0"/>
            </a:br>
            <a:r>
              <a:rPr lang="it-IT" sz="1600" cap="none" dirty="0" smtClean="0"/>
              <a:t>Ing. Riccardo </a:t>
            </a:r>
            <a:r>
              <a:rPr lang="it-IT" sz="1600" cap="none" dirty="0" err="1" smtClean="0"/>
              <a:t>Chirone</a:t>
            </a:r>
            <a:r>
              <a:rPr lang="it-IT" sz="1600" b="0" cap="none" dirty="0" smtClean="0"/>
              <a:t/>
            </a:r>
            <a:br>
              <a:rPr lang="it-IT" sz="1600" b="0" cap="none" dirty="0" smtClean="0"/>
            </a:br>
            <a:r>
              <a:rPr lang="it-IT" sz="1600" b="0" cap="none" dirty="0" smtClean="0"/>
              <a:t>Direttore del CNR – Istituto di </a:t>
            </a:r>
            <a:r>
              <a:rPr lang="it-IT" sz="1600" b="0" cap="none" dirty="0" err="1" smtClean="0"/>
              <a:t>Ric</a:t>
            </a:r>
            <a:r>
              <a:rPr lang="it-IT" sz="1600" b="0" cap="none" dirty="0" smtClean="0"/>
              <a:t> </a:t>
            </a:r>
            <a:r>
              <a:rPr lang="it-IT" sz="1600" b="0" cap="none" dirty="0" err="1" smtClean="0"/>
              <a:t>erche</a:t>
            </a:r>
            <a:r>
              <a:rPr lang="it-IT" sz="1600" b="0" cap="none" dirty="0" smtClean="0"/>
              <a:t> sulla Combustione, Napoli</a:t>
            </a:r>
            <a:endParaRPr lang="it-IT" sz="1600" b="0" cap="none" dirty="0"/>
          </a:p>
        </p:txBody>
      </p:sp>
      <p:sp>
        <p:nvSpPr>
          <p:cNvPr id="3" name="Segnaposto testo 2"/>
          <p:cNvSpPr>
            <a:spLocks noGrp="1"/>
          </p:cNvSpPr>
          <p:nvPr>
            <p:ph type="body" idx="1"/>
          </p:nvPr>
        </p:nvSpPr>
        <p:spPr>
          <a:xfrm>
            <a:off x="722313" y="2060848"/>
            <a:ext cx="7772400" cy="1500187"/>
          </a:xfrm>
        </p:spPr>
        <p:txBody>
          <a:bodyPr/>
          <a:lstStyle/>
          <a:p>
            <a:r>
              <a:rPr lang="it-IT" dirty="0" smtClean="0"/>
              <a:t>Referenze</a:t>
            </a:r>
            <a:endParaRPr lang="it-IT" dirty="0"/>
          </a:p>
        </p:txBody>
      </p:sp>
    </p:spTree>
    <p:extLst>
      <p:ext uri="{BB962C8B-B14F-4D97-AF65-F5344CB8AC3E}">
        <p14:creationId xmlns:p14="http://schemas.microsoft.com/office/powerpoint/2010/main" val="35945655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a:xfrm>
            <a:off x="251520" y="3449530"/>
            <a:ext cx="8290818" cy="646331"/>
          </a:xfrm>
        </p:spPr>
        <p:txBody>
          <a:bodyPr/>
          <a:lstStyle/>
          <a:p>
            <a:pPr algn="ctr" eaLnBrk="1" hangingPunct="1"/>
            <a:r>
              <a:rPr lang="it-IT" altLang="it-IT" sz="3600" dirty="0" smtClean="0"/>
              <a:t>Allegati</a:t>
            </a:r>
            <a:endParaRPr altLang="it-IT" sz="3600" dirty="0" smtClean="0"/>
          </a:p>
        </p:txBody>
      </p:sp>
    </p:spTree>
    <p:extLst>
      <p:ext uri="{BB962C8B-B14F-4D97-AF65-F5344CB8AC3E}">
        <p14:creationId xmlns:p14="http://schemas.microsoft.com/office/powerpoint/2010/main" val="8207559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509915"/>
            <a:ext cx="8146802" cy="523220"/>
          </a:xfrm>
        </p:spPr>
        <p:txBody>
          <a:bodyPr/>
          <a:lstStyle/>
          <a:p>
            <a:r>
              <a:rPr lang="it-IT" dirty="0" smtClean="0"/>
              <a:t>Abbattimento </a:t>
            </a:r>
            <a:r>
              <a:rPr lang="it-IT" dirty="0"/>
              <a:t>delle emissioni di CO</a:t>
            </a:r>
            <a:r>
              <a:rPr lang="it-IT" baseline="-25000" dirty="0"/>
              <a:t>2</a:t>
            </a:r>
            <a:r>
              <a:rPr lang="it-IT" dirty="0"/>
              <a:t> per </a:t>
            </a:r>
            <a:r>
              <a:rPr lang="it-IT" dirty="0" smtClean="0"/>
              <a:t>settore</a:t>
            </a:r>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2891576980"/>
              </p:ext>
            </p:extLst>
          </p:nvPr>
        </p:nvGraphicFramePr>
        <p:xfrm>
          <a:off x="399018" y="1916832"/>
          <a:ext cx="8205430" cy="3350884"/>
        </p:xfrm>
        <a:graphic>
          <a:graphicData uri="http://schemas.openxmlformats.org/drawingml/2006/table">
            <a:tbl>
              <a:tblPr firstRow="1" firstCol="1" bandRow="1">
                <a:tableStyleId>{5C22544A-7EE6-4342-B048-85BDC9FD1C3A}</a:tableStyleId>
              </a:tblPr>
              <a:tblGrid>
                <a:gridCol w="3524911"/>
                <a:gridCol w="2664296"/>
                <a:gridCol w="2016223"/>
              </a:tblGrid>
              <a:tr h="792088">
                <a:tc>
                  <a:txBody>
                    <a:bodyPr/>
                    <a:lstStyle/>
                    <a:p>
                      <a:pPr algn="l">
                        <a:lnSpc>
                          <a:spcPct val="115000"/>
                        </a:lnSpc>
                        <a:spcAft>
                          <a:spcPts val="600"/>
                        </a:spcAft>
                      </a:pPr>
                      <a:r>
                        <a:rPr lang="it-IT" sz="1800" dirty="0">
                          <a:effectLst/>
                        </a:rPr>
                        <a:t>Settore di intervento</a:t>
                      </a:r>
                      <a:endParaRPr lang="it-IT" sz="1800" dirty="0">
                        <a:effectLst/>
                        <a:latin typeface="Calibri"/>
                        <a:ea typeface="Calibri"/>
                        <a:cs typeface="Calibri"/>
                      </a:endParaRPr>
                    </a:p>
                  </a:txBody>
                  <a:tcPr marL="68580" marR="68580" marT="0" marB="0"/>
                </a:tc>
                <a:tc>
                  <a:txBody>
                    <a:bodyPr/>
                    <a:lstStyle/>
                    <a:p>
                      <a:pPr algn="r">
                        <a:lnSpc>
                          <a:spcPct val="115000"/>
                        </a:lnSpc>
                        <a:spcAft>
                          <a:spcPts val="0"/>
                        </a:spcAft>
                      </a:pPr>
                      <a:r>
                        <a:rPr lang="it-IT" sz="1800" dirty="0">
                          <a:effectLst/>
                        </a:rPr>
                        <a:t>Riduzione attesa di </a:t>
                      </a:r>
                      <a:r>
                        <a:rPr lang="it-IT" sz="1800" dirty="0" smtClean="0">
                          <a:effectLst/>
                        </a:rPr>
                        <a:t>CO</a:t>
                      </a:r>
                      <a:r>
                        <a:rPr lang="it-IT" sz="1800" baseline="-25000" dirty="0" smtClean="0">
                          <a:effectLst/>
                        </a:rPr>
                        <a:t>2</a:t>
                      </a:r>
                    </a:p>
                    <a:p>
                      <a:pPr algn="r">
                        <a:lnSpc>
                          <a:spcPct val="115000"/>
                        </a:lnSpc>
                        <a:spcAft>
                          <a:spcPts val="0"/>
                        </a:spcAft>
                      </a:pPr>
                      <a:r>
                        <a:rPr lang="it-IT" sz="1800" dirty="0" smtClean="0">
                          <a:effectLst/>
                        </a:rPr>
                        <a:t>(t </a:t>
                      </a:r>
                      <a:r>
                        <a:rPr lang="it-IT" sz="1800" dirty="0">
                          <a:effectLst/>
                        </a:rPr>
                        <a:t>CO</a:t>
                      </a:r>
                      <a:r>
                        <a:rPr lang="it-IT" sz="1800" baseline="-25000" dirty="0">
                          <a:effectLst/>
                        </a:rPr>
                        <a:t>2</a:t>
                      </a:r>
                      <a:r>
                        <a:rPr lang="it-IT" sz="1800" dirty="0">
                          <a:effectLst/>
                        </a:rPr>
                        <a:t>/anno)</a:t>
                      </a:r>
                      <a:endParaRPr lang="it-IT" sz="1800" dirty="0">
                        <a:effectLst/>
                        <a:latin typeface="Calibri"/>
                        <a:ea typeface="Calibri"/>
                        <a:cs typeface="Calibri"/>
                      </a:endParaRPr>
                    </a:p>
                  </a:txBody>
                  <a:tcPr marL="68580" marR="68580" marT="0" marB="0"/>
                </a:tc>
                <a:tc>
                  <a:txBody>
                    <a:bodyPr/>
                    <a:lstStyle/>
                    <a:p>
                      <a:pPr algn="r">
                        <a:lnSpc>
                          <a:spcPct val="115000"/>
                        </a:lnSpc>
                        <a:spcAft>
                          <a:spcPts val="0"/>
                        </a:spcAft>
                      </a:pPr>
                      <a:r>
                        <a:rPr lang="it-IT" sz="1800" dirty="0">
                          <a:effectLst/>
                        </a:rPr>
                        <a:t>Quota %</a:t>
                      </a:r>
                      <a:endParaRPr lang="it-IT" sz="1800" dirty="0">
                        <a:effectLst/>
                        <a:latin typeface="Calibri"/>
                        <a:ea typeface="Calibri"/>
                        <a:cs typeface="Calibri"/>
                      </a:endParaRPr>
                    </a:p>
                  </a:txBody>
                  <a:tcPr marL="68580" marR="68580" marT="0" marB="0"/>
                </a:tc>
              </a:tr>
              <a:tr h="192786">
                <a:tc>
                  <a:txBody>
                    <a:bodyPr/>
                    <a:lstStyle/>
                    <a:p>
                      <a:pPr algn="r">
                        <a:lnSpc>
                          <a:spcPct val="115000"/>
                        </a:lnSpc>
                        <a:spcAft>
                          <a:spcPts val="600"/>
                        </a:spcAft>
                      </a:pPr>
                      <a:r>
                        <a:rPr lang="it-IT" sz="1800" dirty="0">
                          <a:effectLst/>
                        </a:rPr>
                        <a:t>Edilizio</a:t>
                      </a:r>
                      <a:endParaRPr lang="it-IT" sz="1800" dirty="0">
                        <a:effectLst/>
                        <a:latin typeface="Calibri"/>
                        <a:ea typeface="Calibri"/>
                        <a:cs typeface="Calibri"/>
                      </a:endParaRPr>
                    </a:p>
                  </a:txBody>
                  <a:tcPr marL="68580" marR="68580" marT="0" marB="0"/>
                </a:tc>
                <a:tc>
                  <a:txBody>
                    <a:bodyPr/>
                    <a:lstStyle/>
                    <a:p>
                      <a:pPr algn="r">
                        <a:lnSpc>
                          <a:spcPct val="115000"/>
                        </a:lnSpc>
                        <a:spcAft>
                          <a:spcPts val="600"/>
                        </a:spcAft>
                      </a:pPr>
                      <a:r>
                        <a:rPr lang="it-IT" sz="1800">
                          <a:effectLst/>
                        </a:rPr>
                        <a:t>18.267,2</a:t>
                      </a:r>
                      <a:endParaRPr lang="it-IT" sz="1800">
                        <a:effectLst/>
                        <a:latin typeface="Calibri"/>
                        <a:ea typeface="Calibri"/>
                        <a:cs typeface="Calibri"/>
                      </a:endParaRPr>
                    </a:p>
                  </a:txBody>
                  <a:tcPr marL="68580" marR="68580" marT="0" marB="0"/>
                </a:tc>
                <a:tc>
                  <a:txBody>
                    <a:bodyPr/>
                    <a:lstStyle/>
                    <a:p>
                      <a:pPr algn="r">
                        <a:lnSpc>
                          <a:spcPct val="115000"/>
                        </a:lnSpc>
                        <a:spcAft>
                          <a:spcPts val="600"/>
                        </a:spcAft>
                      </a:pPr>
                      <a:r>
                        <a:rPr lang="it-IT" sz="1800">
                          <a:effectLst/>
                        </a:rPr>
                        <a:t>27,7%</a:t>
                      </a:r>
                      <a:endParaRPr lang="it-IT" sz="1800">
                        <a:effectLst/>
                        <a:latin typeface="Calibri"/>
                        <a:ea typeface="Calibri"/>
                        <a:cs typeface="Calibri"/>
                      </a:endParaRPr>
                    </a:p>
                  </a:txBody>
                  <a:tcPr marL="68580" marR="68580" marT="0" marB="0"/>
                </a:tc>
              </a:tr>
              <a:tr h="192786">
                <a:tc>
                  <a:txBody>
                    <a:bodyPr/>
                    <a:lstStyle/>
                    <a:p>
                      <a:pPr algn="r">
                        <a:lnSpc>
                          <a:spcPct val="115000"/>
                        </a:lnSpc>
                        <a:spcAft>
                          <a:spcPts val="600"/>
                        </a:spcAft>
                      </a:pPr>
                      <a:r>
                        <a:rPr lang="it-IT" sz="1800" dirty="0">
                          <a:effectLst/>
                        </a:rPr>
                        <a:t>Pubblica illuminazione</a:t>
                      </a:r>
                      <a:endParaRPr lang="it-IT" sz="1800" dirty="0">
                        <a:effectLst/>
                        <a:latin typeface="Calibri"/>
                        <a:ea typeface="Calibri"/>
                        <a:cs typeface="Calibri"/>
                      </a:endParaRPr>
                    </a:p>
                  </a:txBody>
                  <a:tcPr marL="68580" marR="68580" marT="0" marB="0"/>
                </a:tc>
                <a:tc>
                  <a:txBody>
                    <a:bodyPr/>
                    <a:lstStyle/>
                    <a:p>
                      <a:pPr algn="r">
                        <a:lnSpc>
                          <a:spcPct val="115000"/>
                        </a:lnSpc>
                        <a:spcAft>
                          <a:spcPts val="600"/>
                        </a:spcAft>
                      </a:pPr>
                      <a:r>
                        <a:rPr lang="it-IT" sz="1800">
                          <a:effectLst/>
                        </a:rPr>
                        <a:t>3.001,7</a:t>
                      </a:r>
                      <a:endParaRPr lang="it-IT" sz="1800">
                        <a:effectLst/>
                        <a:latin typeface="Calibri"/>
                        <a:ea typeface="Calibri"/>
                        <a:cs typeface="Calibri"/>
                      </a:endParaRPr>
                    </a:p>
                  </a:txBody>
                  <a:tcPr marL="68580" marR="68580" marT="0" marB="0"/>
                </a:tc>
                <a:tc>
                  <a:txBody>
                    <a:bodyPr/>
                    <a:lstStyle/>
                    <a:p>
                      <a:pPr algn="r">
                        <a:lnSpc>
                          <a:spcPct val="115000"/>
                        </a:lnSpc>
                        <a:spcAft>
                          <a:spcPts val="600"/>
                        </a:spcAft>
                      </a:pPr>
                      <a:r>
                        <a:rPr lang="it-IT" sz="1800">
                          <a:effectLst/>
                        </a:rPr>
                        <a:t>4,6%</a:t>
                      </a:r>
                      <a:endParaRPr lang="it-IT" sz="1800">
                        <a:effectLst/>
                        <a:latin typeface="Calibri"/>
                        <a:ea typeface="Calibri"/>
                        <a:cs typeface="Calibri"/>
                      </a:endParaRPr>
                    </a:p>
                  </a:txBody>
                  <a:tcPr marL="68580" marR="68580" marT="0" marB="0"/>
                </a:tc>
              </a:tr>
              <a:tr h="192786">
                <a:tc>
                  <a:txBody>
                    <a:bodyPr/>
                    <a:lstStyle/>
                    <a:p>
                      <a:pPr algn="r">
                        <a:lnSpc>
                          <a:spcPct val="115000"/>
                        </a:lnSpc>
                        <a:spcAft>
                          <a:spcPts val="600"/>
                        </a:spcAft>
                      </a:pPr>
                      <a:r>
                        <a:rPr lang="it-IT" sz="1800" dirty="0">
                          <a:effectLst/>
                        </a:rPr>
                        <a:t>Trasporti</a:t>
                      </a:r>
                      <a:endParaRPr lang="it-IT" sz="1800" dirty="0">
                        <a:effectLst/>
                        <a:latin typeface="Calibri"/>
                        <a:ea typeface="Calibri"/>
                        <a:cs typeface="Calibri"/>
                      </a:endParaRPr>
                    </a:p>
                  </a:txBody>
                  <a:tcPr marL="68580" marR="68580" marT="0" marB="0"/>
                </a:tc>
                <a:tc>
                  <a:txBody>
                    <a:bodyPr/>
                    <a:lstStyle/>
                    <a:p>
                      <a:pPr algn="r">
                        <a:lnSpc>
                          <a:spcPct val="115000"/>
                        </a:lnSpc>
                        <a:spcAft>
                          <a:spcPts val="600"/>
                        </a:spcAft>
                      </a:pPr>
                      <a:r>
                        <a:rPr lang="it-IT" sz="1800">
                          <a:effectLst/>
                        </a:rPr>
                        <a:t>15.141,8</a:t>
                      </a:r>
                      <a:endParaRPr lang="it-IT" sz="1800">
                        <a:effectLst/>
                        <a:latin typeface="Calibri"/>
                        <a:ea typeface="Calibri"/>
                        <a:cs typeface="Calibri"/>
                      </a:endParaRPr>
                    </a:p>
                  </a:txBody>
                  <a:tcPr marL="68580" marR="68580" marT="0" marB="0"/>
                </a:tc>
                <a:tc>
                  <a:txBody>
                    <a:bodyPr/>
                    <a:lstStyle/>
                    <a:p>
                      <a:pPr algn="r">
                        <a:lnSpc>
                          <a:spcPct val="115000"/>
                        </a:lnSpc>
                        <a:spcAft>
                          <a:spcPts val="600"/>
                        </a:spcAft>
                      </a:pPr>
                      <a:r>
                        <a:rPr lang="it-IT" sz="1800">
                          <a:effectLst/>
                        </a:rPr>
                        <a:t>23,0%</a:t>
                      </a:r>
                      <a:endParaRPr lang="it-IT" sz="1800">
                        <a:effectLst/>
                        <a:latin typeface="Calibri"/>
                        <a:ea typeface="Calibri"/>
                        <a:cs typeface="Calibri"/>
                      </a:endParaRPr>
                    </a:p>
                  </a:txBody>
                  <a:tcPr marL="68580" marR="68580" marT="0" marB="0"/>
                </a:tc>
              </a:tr>
              <a:tr h="192786">
                <a:tc>
                  <a:txBody>
                    <a:bodyPr/>
                    <a:lstStyle/>
                    <a:p>
                      <a:pPr algn="r">
                        <a:lnSpc>
                          <a:spcPct val="115000"/>
                        </a:lnSpc>
                        <a:spcAft>
                          <a:spcPts val="600"/>
                        </a:spcAft>
                      </a:pPr>
                      <a:r>
                        <a:rPr lang="it-IT" sz="1800" dirty="0">
                          <a:effectLst/>
                        </a:rPr>
                        <a:t>Produzione locale di energia</a:t>
                      </a:r>
                      <a:endParaRPr lang="it-IT" sz="1800" dirty="0">
                        <a:effectLst/>
                        <a:latin typeface="Calibri"/>
                        <a:ea typeface="Calibri"/>
                        <a:cs typeface="Calibri"/>
                      </a:endParaRPr>
                    </a:p>
                  </a:txBody>
                  <a:tcPr marL="68580" marR="68580" marT="0" marB="0"/>
                </a:tc>
                <a:tc>
                  <a:txBody>
                    <a:bodyPr/>
                    <a:lstStyle/>
                    <a:p>
                      <a:pPr algn="r">
                        <a:lnSpc>
                          <a:spcPct val="115000"/>
                        </a:lnSpc>
                        <a:spcAft>
                          <a:spcPts val="600"/>
                        </a:spcAft>
                      </a:pPr>
                      <a:r>
                        <a:rPr lang="it-IT" sz="1800">
                          <a:effectLst/>
                        </a:rPr>
                        <a:t>28.362,1</a:t>
                      </a:r>
                      <a:endParaRPr lang="it-IT" sz="1800">
                        <a:effectLst/>
                        <a:latin typeface="Calibri"/>
                        <a:ea typeface="Calibri"/>
                        <a:cs typeface="Calibri"/>
                      </a:endParaRPr>
                    </a:p>
                  </a:txBody>
                  <a:tcPr marL="68580" marR="68580" marT="0" marB="0"/>
                </a:tc>
                <a:tc>
                  <a:txBody>
                    <a:bodyPr/>
                    <a:lstStyle/>
                    <a:p>
                      <a:pPr algn="r">
                        <a:lnSpc>
                          <a:spcPct val="115000"/>
                        </a:lnSpc>
                        <a:spcAft>
                          <a:spcPts val="600"/>
                        </a:spcAft>
                      </a:pPr>
                      <a:r>
                        <a:rPr lang="it-IT" sz="1800">
                          <a:effectLst/>
                        </a:rPr>
                        <a:t>43,1%</a:t>
                      </a:r>
                      <a:endParaRPr lang="it-IT" sz="1800">
                        <a:effectLst/>
                        <a:latin typeface="Calibri"/>
                        <a:ea typeface="Calibri"/>
                        <a:cs typeface="Calibri"/>
                      </a:endParaRPr>
                    </a:p>
                  </a:txBody>
                  <a:tcPr marL="68580" marR="68580" marT="0" marB="0"/>
                </a:tc>
              </a:tr>
              <a:tr h="192786">
                <a:tc>
                  <a:txBody>
                    <a:bodyPr/>
                    <a:lstStyle/>
                    <a:p>
                      <a:pPr algn="r">
                        <a:lnSpc>
                          <a:spcPct val="115000"/>
                        </a:lnSpc>
                        <a:spcAft>
                          <a:spcPts val="600"/>
                        </a:spcAft>
                      </a:pPr>
                      <a:r>
                        <a:rPr lang="it-IT" sz="1800" dirty="0">
                          <a:effectLst/>
                        </a:rPr>
                        <a:t>Eco-management</a:t>
                      </a:r>
                      <a:endParaRPr lang="it-IT" sz="1800" dirty="0">
                        <a:effectLst/>
                        <a:latin typeface="Calibri"/>
                        <a:ea typeface="Calibri"/>
                        <a:cs typeface="Calibri"/>
                      </a:endParaRPr>
                    </a:p>
                  </a:txBody>
                  <a:tcPr marL="68580" marR="68580" marT="0" marB="0"/>
                </a:tc>
                <a:tc>
                  <a:txBody>
                    <a:bodyPr/>
                    <a:lstStyle/>
                    <a:p>
                      <a:pPr algn="r">
                        <a:lnSpc>
                          <a:spcPct val="115000"/>
                        </a:lnSpc>
                        <a:spcAft>
                          <a:spcPts val="600"/>
                        </a:spcAft>
                      </a:pPr>
                      <a:r>
                        <a:rPr lang="it-IT" sz="1800">
                          <a:effectLst/>
                        </a:rPr>
                        <a:t>83,4</a:t>
                      </a:r>
                      <a:endParaRPr lang="it-IT" sz="1800">
                        <a:effectLst/>
                        <a:latin typeface="Calibri"/>
                        <a:ea typeface="Calibri"/>
                        <a:cs typeface="Calibri"/>
                      </a:endParaRPr>
                    </a:p>
                  </a:txBody>
                  <a:tcPr marL="68580" marR="68580" marT="0" marB="0"/>
                </a:tc>
                <a:tc>
                  <a:txBody>
                    <a:bodyPr/>
                    <a:lstStyle/>
                    <a:p>
                      <a:pPr algn="r">
                        <a:lnSpc>
                          <a:spcPct val="115000"/>
                        </a:lnSpc>
                        <a:spcAft>
                          <a:spcPts val="600"/>
                        </a:spcAft>
                      </a:pPr>
                      <a:r>
                        <a:rPr lang="it-IT" sz="1800">
                          <a:effectLst/>
                        </a:rPr>
                        <a:t>0,1%</a:t>
                      </a:r>
                      <a:endParaRPr lang="it-IT" sz="1800">
                        <a:effectLst/>
                        <a:latin typeface="Calibri"/>
                        <a:ea typeface="Calibri"/>
                        <a:cs typeface="Calibri"/>
                      </a:endParaRPr>
                    </a:p>
                  </a:txBody>
                  <a:tcPr marL="68580" marR="68580" marT="0" marB="0"/>
                </a:tc>
              </a:tr>
              <a:tr h="192786">
                <a:tc>
                  <a:txBody>
                    <a:bodyPr/>
                    <a:lstStyle/>
                    <a:p>
                      <a:pPr algn="r">
                        <a:lnSpc>
                          <a:spcPct val="115000"/>
                        </a:lnSpc>
                        <a:spcAft>
                          <a:spcPts val="600"/>
                        </a:spcAft>
                      </a:pPr>
                      <a:r>
                        <a:rPr lang="it-IT" sz="1800" dirty="0">
                          <a:effectLst/>
                        </a:rPr>
                        <a:t>Sensibilizzazione e coinvolgimento</a:t>
                      </a:r>
                      <a:endParaRPr lang="it-IT" sz="1800" dirty="0">
                        <a:effectLst/>
                        <a:latin typeface="Calibri"/>
                        <a:ea typeface="Calibri"/>
                        <a:cs typeface="Calibri"/>
                      </a:endParaRPr>
                    </a:p>
                  </a:txBody>
                  <a:tcPr marL="68580" marR="68580" marT="0" marB="0"/>
                </a:tc>
                <a:tc>
                  <a:txBody>
                    <a:bodyPr/>
                    <a:lstStyle/>
                    <a:p>
                      <a:pPr algn="r">
                        <a:lnSpc>
                          <a:spcPct val="115000"/>
                        </a:lnSpc>
                        <a:spcAft>
                          <a:spcPts val="600"/>
                        </a:spcAft>
                      </a:pPr>
                      <a:r>
                        <a:rPr lang="it-IT" sz="1800">
                          <a:effectLst/>
                        </a:rPr>
                        <a:t>1.019,5</a:t>
                      </a:r>
                      <a:endParaRPr lang="it-IT" sz="1800">
                        <a:effectLst/>
                        <a:latin typeface="Calibri"/>
                        <a:ea typeface="Calibri"/>
                        <a:cs typeface="Calibri"/>
                      </a:endParaRPr>
                    </a:p>
                  </a:txBody>
                  <a:tcPr marL="68580" marR="68580" marT="0" marB="0"/>
                </a:tc>
                <a:tc>
                  <a:txBody>
                    <a:bodyPr/>
                    <a:lstStyle/>
                    <a:p>
                      <a:pPr algn="r">
                        <a:lnSpc>
                          <a:spcPct val="115000"/>
                        </a:lnSpc>
                        <a:spcAft>
                          <a:spcPts val="600"/>
                        </a:spcAft>
                      </a:pPr>
                      <a:r>
                        <a:rPr lang="it-IT" sz="1800">
                          <a:effectLst/>
                        </a:rPr>
                        <a:t>1,5%</a:t>
                      </a:r>
                      <a:endParaRPr lang="it-IT" sz="1800">
                        <a:effectLst/>
                        <a:latin typeface="Calibri"/>
                        <a:ea typeface="Calibri"/>
                        <a:cs typeface="Calibri"/>
                      </a:endParaRPr>
                    </a:p>
                  </a:txBody>
                  <a:tcPr marL="68580" marR="68580" marT="0" marB="0"/>
                </a:tc>
              </a:tr>
              <a:tr h="192786">
                <a:tc>
                  <a:txBody>
                    <a:bodyPr/>
                    <a:lstStyle/>
                    <a:p>
                      <a:pPr algn="r">
                        <a:lnSpc>
                          <a:spcPct val="115000"/>
                        </a:lnSpc>
                        <a:spcAft>
                          <a:spcPts val="600"/>
                        </a:spcAft>
                      </a:pPr>
                      <a:r>
                        <a:rPr lang="it-IT" sz="1800" dirty="0">
                          <a:effectLst/>
                        </a:rPr>
                        <a:t>Ricerca e sviluppo</a:t>
                      </a:r>
                      <a:endParaRPr lang="it-IT" sz="1800" dirty="0">
                        <a:effectLst/>
                        <a:latin typeface="Calibri"/>
                        <a:ea typeface="Calibri"/>
                        <a:cs typeface="Calibri"/>
                      </a:endParaRPr>
                    </a:p>
                  </a:txBody>
                  <a:tcPr marL="68580" marR="68580" marT="0" marB="0"/>
                </a:tc>
                <a:tc>
                  <a:txBody>
                    <a:bodyPr/>
                    <a:lstStyle/>
                    <a:p>
                      <a:pPr algn="r">
                        <a:lnSpc>
                          <a:spcPct val="115000"/>
                        </a:lnSpc>
                        <a:spcAft>
                          <a:spcPts val="600"/>
                        </a:spcAft>
                      </a:pPr>
                      <a:r>
                        <a:rPr lang="it-IT" sz="1800">
                          <a:effectLst/>
                        </a:rPr>
                        <a:t>0,0</a:t>
                      </a:r>
                      <a:endParaRPr lang="it-IT" sz="1800">
                        <a:effectLst/>
                        <a:latin typeface="Calibri"/>
                        <a:ea typeface="Calibri"/>
                        <a:cs typeface="Calibri"/>
                      </a:endParaRPr>
                    </a:p>
                  </a:txBody>
                  <a:tcPr marL="68580" marR="68580" marT="0" marB="0"/>
                </a:tc>
                <a:tc>
                  <a:txBody>
                    <a:bodyPr/>
                    <a:lstStyle/>
                    <a:p>
                      <a:pPr algn="r">
                        <a:lnSpc>
                          <a:spcPct val="115000"/>
                        </a:lnSpc>
                        <a:spcAft>
                          <a:spcPts val="600"/>
                        </a:spcAft>
                      </a:pPr>
                      <a:r>
                        <a:rPr lang="it-IT" sz="1800">
                          <a:effectLst/>
                        </a:rPr>
                        <a:t>0,0%</a:t>
                      </a:r>
                      <a:endParaRPr lang="it-IT" sz="1800">
                        <a:effectLst/>
                        <a:latin typeface="Calibri"/>
                        <a:ea typeface="Calibri"/>
                        <a:cs typeface="Calibri"/>
                      </a:endParaRPr>
                    </a:p>
                  </a:txBody>
                  <a:tcPr marL="68580" marR="68580" marT="0" marB="0"/>
                </a:tc>
              </a:tr>
              <a:tr h="192786">
                <a:tc>
                  <a:txBody>
                    <a:bodyPr/>
                    <a:lstStyle/>
                    <a:p>
                      <a:pPr algn="just">
                        <a:lnSpc>
                          <a:spcPct val="115000"/>
                        </a:lnSpc>
                        <a:spcAft>
                          <a:spcPts val="600"/>
                        </a:spcAft>
                      </a:pPr>
                      <a:r>
                        <a:rPr lang="it-IT" sz="2000" b="1" dirty="0">
                          <a:effectLst/>
                        </a:rPr>
                        <a:t>Totale</a:t>
                      </a:r>
                      <a:endParaRPr lang="it-IT" sz="2000" b="1" dirty="0">
                        <a:effectLst/>
                        <a:latin typeface="Calibri"/>
                        <a:ea typeface="Calibri"/>
                        <a:cs typeface="Calibri"/>
                      </a:endParaRPr>
                    </a:p>
                  </a:txBody>
                  <a:tcPr marL="68580" marR="68580" marT="0" marB="0"/>
                </a:tc>
                <a:tc>
                  <a:txBody>
                    <a:bodyPr/>
                    <a:lstStyle/>
                    <a:p>
                      <a:pPr algn="r">
                        <a:lnSpc>
                          <a:spcPct val="115000"/>
                        </a:lnSpc>
                        <a:spcAft>
                          <a:spcPts val="600"/>
                        </a:spcAft>
                      </a:pPr>
                      <a:r>
                        <a:rPr lang="it-IT" sz="2000" b="1" dirty="0">
                          <a:effectLst/>
                        </a:rPr>
                        <a:t>65.875,7</a:t>
                      </a:r>
                      <a:endParaRPr lang="it-IT" sz="2000" b="1" dirty="0">
                        <a:effectLst/>
                        <a:latin typeface="Calibri"/>
                        <a:ea typeface="Calibri"/>
                        <a:cs typeface="Calibri"/>
                      </a:endParaRPr>
                    </a:p>
                  </a:txBody>
                  <a:tcPr marL="68580" marR="68580" marT="0" marB="0"/>
                </a:tc>
                <a:tc>
                  <a:txBody>
                    <a:bodyPr/>
                    <a:lstStyle/>
                    <a:p>
                      <a:pPr algn="r">
                        <a:lnSpc>
                          <a:spcPct val="115000"/>
                        </a:lnSpc>
                        <a:spcAft>
                          <a:spcPts val="600"/>
                        </a:spcAft>
                      </a:pPr>
                      <a:r>
                        <a:rPr lang="it-IT" sz="2000" b="1" dirty="0">
                          <a:effectLst/>
                        </a:rPr>
                        <a:t>100,0%</a:t>
                      </a:r>
                      <a:endParaRPr lang="it-IT" sz="2000" b="1" dirty="0">
                        <a:effectLst/>
                        <a:latin typeface="Calibri"/>
                        <a:ea typeface="Calibri"/>
                        <a:cs typeface="Calibri"/>
                      </a:endParaRPr>
                    </a:p>
                  </a:txBody>
                  <a:tcPr marL="68580" marR="68580" marT="0" marB="0"/>
                </a:tc>
              </a:tr>
            </a:tbl>
          </a:graphicData>
        </a:graphic>
      </p:graphicFrame>
    </p:spTree>
    <p:extLst>
      <p:ext uri="{BB962C8B-B14F-4D97-AF65-F5344CB8AC3E}">
        <p14:creationId xmlns:p14="http://schemas.microsoft.com/office/powerpoint/2010/main" val="2738822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332075"/>
            <a:ext cx="8424936" cy="523220"/>
          </a:xfrm>
        </p:spPr>
        <p:txBody>
          <a:bodyPr/>
          <a:lstStyle/>
          <a:p>
            <a:r>
              <a:rPr lang="it-IT" dirty="0" smtClean="0"/>
              <a:t>Scenari di pr</a:t>
            </a:r>
            <a:r>
              <a:rPr lang="it-IT" dirty="0"/>
              <a:t>oduzione </a:t>
            </a:r>
            <a:r>
              <a:rPr lang="it-IT" dirty="0" smtClean="0"/>
              <a:t>di CO</a:t>
            </a:r>
            <a:r>
              <a:rPr lang="it-IT" baseline="-25000" dirty="0" smtClean="0"/>
              <a:t>2</a:t>
            </a:r>
            <a:endParaRPr lang="it-IT" dirty="0"/>
          </a:p>
        </p:txBody>
      </p:sp>
      <p:graphicFrame>
        <p:nvGraphicFramePr>
          <p:cNvPr id="3" name="Tabella 2"/>
          <p:cNvGraphicFramePr>
            <a:graphicFrameLocks noGrp="1"/>
          </p:cNvGraphicFramePr>
          <p:nvPr>
            <p:extLst>
              <p:ext uri="{D42A27DB-BD31-4B8C-83A1-F6EECF244321}">
                <p14:modId xmlns:p14="http://schemas.microsoft.com/office/powerpoint/2010/main" val="1291447879"/>
              </p:ext>
            </p:extLst>
          </p:nvPr>
        </p:nvGraphicFramePr>
        <p:xfrm>
          <a:off x="107504" y="2204864"/>
          <a:ext cx="8856660" cy="2266176"/>
        </p:xfrm>
        <a:graphic>
          <a:graphicData uri="http://schemas.openxmlformats.org/drawingml/2006/table">
            <a:tbl>
              <a:tblPr firstRow="1" firstCol="1" lastRow="1" lastCol="1" bandRow="1" bandCol="1">
                <a:tableStyleId>{5C22544A-7EE6-4342-B048-85BDC9FD1C3A}</a:tableStyleId>
              </a:tblPr>
              <a:tblGrid>
                <a:gridCol w="2952328"/>
                <a:gridCol w="1296144"/>
                <a:gridCol w="1728192"/>
                <a:gridCol w="1584176"/>
                <a:gridCol w="1295820"/>
              </a:tblGrid>
              <a:tr h="864096">
                <a:tc>
                  <a:txBody>
                    <a:bodyPr/>
                    <a:lstStyle/>
                    <a:p>
                      <a:pPr algn="just">
                        <a:lnSpc>
                          <a:spcPct val="115000"/>
                        </a:lnSpc>
                        <a:spcBef>
                          <a:spcPts val="300"/>
                        </a:spcBef>
                        <a:spcAft>
                          <a:spcPts val="300"/>
                        </a:spcAft>
                      </a:pPr>
                      <a:r>
                        <a:rPr lang="it-IT" sz="2000" dirty="0">
                          <a:effectLst/>
                        </a:rPr>
                        <a:t> </a:t>
                      </a:r>
                      <a:endParaRPr lang="it-IT" sz="2000" dirty="0">
                        <a:effectLst/>
                        <a:latin typeface="Calibri"/>
                        <a:ea typeface="Calibri"/>
                        <a:cs typeface="Calibri"/>
                      </a:endParaRPr>
                    </a:p>
                  </a:txBody>
                  <a:tcPr marL="68580" marR="68580" marT="0" marB="0"/>
                </a:tc>
                <a:tc>
                  <a:txBody>
                    <a:bodyPr/>
                    <a:lstStyle/>
                    <a:p>
                      <a:pPr algn="r">
                        <a:lnSpc>
                          <a:spcPct val="115000"/>
                        </a:lnSpc>
                        <a:spcBef>
                          <a:spcPts val="0"/>
                        </a:spcBef>
                        <a:spcAft>
                          <a:spcPts val="0"/>
                        </a:spcAft>
                      </a:pPr>
                      <a:r>
                        <a:rPr lang="it-IT" sz="2000" dirty="0">
                          <a:effectLst/>
                        </a:rPr>
                        <a:t>Baseline</a:t>
                      </a:r>
                      <a:endParaRPr lang="it-IT" sz="2000" dirty="0">
                        <a:effectLst/>
                        <a:latin typeface="Calibri"/>
                        <a:ea typeface="Calibri"/>
                        <a:cs typeface="Calibri"/>
                      </a:endParaRPr>
                    </a:p>
                  </a:txBody>
                  <a:tcPr marL="68580" marR="68580" marT="0" marB="0"/>
                </a:tc>
                <a:tc>
                  <a:txBody>
                    <a:bodyPr/>
                    <a:lstStyle/>
                    <a:p>
                      <a:pPr algn="r">
                        <a:lnSpc>
                          <a:spcPct val="115000"/>
                        </a:lnSpc>
                        <a:spcBef>
                          <a:spcPts val="0"/>
                        </a:spcBef>
                        <a:spcAft>
                          <a:spcPts val="0"/>
                        </a:spcAft>
                      </a:pPr>
                      <a:r>
                        <a:rPr lang="it-IT" sz="2000" dirty="0">
                          <a:effectLst/>
                        </a:rPr>
                        <a:t>Risultato 2020</a:t>
                      </a:r>
                    </a:p>
                    <a:p>
                      <a:pPr algn="r">
                        <a:lnSpc>
                          <a:spcPct val="115000"/>
                        </a:lnSpc>
                        <a:spcBef>
                          <a:spcPts val="0"/>
                        </a:spcBef>
                        <a:spcAft>
                          <a:spcPts val="0"/>
                        </a:spcAft>
                      </a:pPr>
                      <a:r>
                        <a:rPr lang="it-IT" sz="2000" dirty="0">
                          <a:effectLst/>
                        </a:rPr>
                        <a:t>(t CO</a:t>
                      </a:r>
                      <a:r>
                        <a:rPr lang="it-IT" sz="2000" baseline="-25000" dirty="0">
                          <a:effectLst/>
                        </a:rPr>
                        <a:t>2</a:t>
                      </a:r>
                      <a:r>
                        <a:rPr lang="it-IT" sz="2000" dirty="0">
                          <a:effectLst/>
                        </a:rPr>
                        <a:t> /anno)</a:t>
                      </a:r>
                      <a:endParaRPr lang="it-IT" sz="2000" dirty="0">
                        <a:effectLst/>
                        <a:latin typeface="Calibri"/>
                        <a:ea typeface="Calibri"/>
                        <a:cs typeface="Calibri"/>
                      </a:endParaRPr>
                    </a:p>
                  </a:txBody>
                  <a:tcPr marL="68580" marR="68580" marT="0" marB="0"/>
                </a:tc>
                <a:tc>
                  <a:txBody>
                    <a:bodyPr/>
                    <a:lstStyle/>
                    <a:p>
                      <a:pPr algn="r">
                        <a:lnSpc>
                          <a:spcPct val="115000"/>
                        </a:lnSpc>
                        <a:spcBef>
                          <a:spcPts val="0"/>
                        </a:spcBef>
                        <a:spcAft>
                          <a:spcPts val="0"/>
                        </a:spcAft>
                      </a:pPr>
                      <a:r>
                        <a:rPr lang="it-IT" sz="2000" dirty="0">
                          <a:effectLst/>
                        </a:rPr>
                        <a:t>Riduzione </a:t>
                      </a:r>
                    </a:p>
                    <a:p>
                      <a:pPr algn="r">
                        <a:lnSpc>
                          <a:spcPct val="115000"/>
                        </a:lnSpc>
                        <a:spcBef>
                          <a:spcPts val="0"/>
                        </a:spcBef>
                        <a:spcAft>
                          <a:spcPts val="0"/>
                        </a:spcAft>
                      </a:pPr>
                      <a:r>
                        <a:rPr lang="it-IT" sz="2000" dirty="0">
                          <a:effectLst/>
                        </a:rPr>
                        <a:t>(t CO</a:t>
                      </a:r>
                      <a:r>
                        <a:rPr lang="it-IT" sz="2000" baseline="-25000" dirty="0">
                          <a:effectLst/>
                        </a:rPr>
                        <a:t>2</a:t>
                      </a:r>
                      <a:r>
                        <a:rPr lang="it-IT" sz="2000" dirty="0">
                          <a:effectLst/>
                        </a:rPr>
                        <a:t> /anno) </a:t>
                      </a:r>
                      <a:endParaRPr lang="it-IT" sz="2000" dirty="0">
                        <a:effectLst/>
                        <a:latin typeface="Calibri"/>
                        <a:ea typeface="Calibri"/>
                        <a:cs typeface="Calibri"/>
                      </a:endParaRPr>
                    </a:p>
                  </a:txBody>
                  <a:tcPr marL="68580" marR="68580" marT="0" marB="0"/>
                </a:tc>
                <a:tc>
                  <a:txBody>
                    <a:bodyPr/>
                    <a:lstStyle/>
                    <a:p>
                      <a:pPr algn="r">
                        <a:lnSpc>
                          <a:spcPct val="115000"/>
                        </a:lnSpc>
                        <a:spcBef>
                          <a:spcPts val="0"/>
                        </a:spcBef>
                        <a:spcAft>
                          <a:spcPts val="0"/>
                        </a:spcAft>
                      </a:pPr>
                      <a:r>
                        <a:rPr lang="it-IT" sz="2000" dirty="0">
                          <a:effectLst/>
                        </a:rPr>
                        <a:t>Riduzione</a:t>
                      </a:r>
                    </a:p>
                    <a:p>
                      <a:pPr algn="r">
                        <a:lnSpc>
                          <a:spcPct val="115000"/>
                        </a:lnSpc>
                        <a:spcBef>
                          <a:spcPts val="0"/>
                        </a:spcBef>
                        <a:spcAft>
                          <a:spcPts val="0"/>
                        </a:spcAft>
                      </a:pPr>
                      <a:r>
                        <a:rPr lang="it-IT" sz="2000" dirty="0">
                          <a:effectLst/>
                        </a:rPr>
                        <a:t> (%)</a:t>
                      </a:r>
                      <a:endParaRPr lang="it-IT" sz="2000" dirty="0">
                        <a:effectLst/>
                        <a:latin typeface="Calibri"/>
                        <a:ea typeface="Calibri"/>
                        <a:cs typeface="Calibri"/>
                      </a:endParaRPr>
                    </a:p>
                  </a:txBody>
                  <a:tcPr marL="68580" marR="68580" marT="0" marB="0"/>
                </a:tc>
              </a:tr>
              <a:tr h="0">
                <a:tc>
                  <a:txBody>
                    <a:bodyPr/>
                    <a:lstStyle/>
                    <a:p>
                      <a:pPr>
                        <a:lnSpc>
                          <a:spcPct val="115000"/>
                        </a:lnSpc>
                        <a:spcBef>
                          <a:spcPts val="300"/>
                        </a:spcBef>
                        <a:spcAft>
                          <a:spcPts val="300"/>
                        </a:spcAft>
                      </a:pPr>
                      <a:r>
                        <a:rPr lang="it-IT" sz="2000" dirty="0" err="1">
                          <a:effectLst/>
                        </a:rPr>
                        <a:t>Basiline</a:t>
                      </a:r>
                      <a:r>
                        <a:rPr lang="it-IT" sz="2000" dirty="0">
                          <a:effectLst/>
                        </a:rPr>
                        <a:t> (2011)</a:t>
                      </a:r>
                      <a:endParaRPr lang="it-IT" sz="2000" dirty="0">
                        <a:effectLst/>
                        <a:latin typeface="Calibri"/>
                        <a:ea typeface="Calibri"/>
                        <a:cs typeface="Calibri"/>
                      </a:endParaRPr>
                    </a:p>
                  </a:txBody>
                  <a:tcPr marL="68580" marR="68580" marT="0" marB="0"/>
                </a:tc>
                <a:tc>
                  <a:txBody>
                    <a:bodyPr/>
                    <a:lstStyle/>
                    <a:p>
                      <a:pPr algn="r">
                        <a:lnSpc>
                          <a:spcPct val="115000"/>
                        </a:lnSpc>
                        <a:spcBef>
                          <a:spcPts val="300"/>
                        </a:spcBef>
                        <a:spcAft>
                          <a:spcPts val="300"/>
                        </a:spcAft>
                      </a:pPr>
                      <a:r>
                        <a:rPr lang="it-IT" sz="2000">
                          <a:effectLst/>
                        </a:rPr>
                        <a:t>257.762,0</a:t>
                      </a:r>
                      <a:endParaRPr lang="it-IT" sz="2000">
                        <a:effectLst/>
                        <a:latin typeface="Calibri"/>
                        <a:ea typeface="Calibri"/>
                        <a:cs typeface="Calibri"/>
                      </a:endParaRPr>
                    </a:p>
                  </a:txBody>
                  <a:tcPr marL="68580" marR="68580" marT="0" marB="0"/>
                </a:tc>
                <a:tc>
                  <a:txBody>
                    <a:bodyPr/>
                    <a:lstStyle/>
                    <a:p>
                      <a:pPr algn="r">
                        <a:lnSpc>
                          <a:spcPct val="115000"/>
                        </a:lnSpc>
                        <a:spcBef>
                          <a:spcPts val="300"/>
                        </a:spcBef>
                        <a:spcAft>
                          <a:spcPts val="300"/>
                        </a:spcAft>
                      </a:pPr>
                      <a:r>
                        <a:rPr lang="it-IT" sz="2000" dirty="0" smtClean="0">
                          <a:effectLst/>
                        </a:rPr>
                        <a:t>-</a:t>
                      </a:r>
                      <a:r>
                        <a:rPr lang="it-IT" sz="2000" dirty="0">
                          <a:effectLst/>
                        </a:rPr>
                        <a:t> </a:t>
                      </a:r>
                      <a:endParaRPr lang="it-IT" sz="2000" dirty="0">
                        <a:effectLst/>
                        <a:latin typeface="Calibri"/>
                        <a:ea typeface="Calibri"/>
                        <a:cs typeface="Calibri"/>
                      </a:endParaRPr>
                    </a:p>
                  </a:txBody>
                  <a:tcPr marL="68580" marR="68580" marT="0" marB="0"/>
                </a:tc>
                <a:tc>
                  <a:txBody>
                    <a:bodyPr/>
                    <a:lstStyle/>
                    <a:p>
                      <a:pPr algn="r">
                        <a:lnSpc>
                          <a:spcPct val="115000"/>
                        </a:lnSpc>
                        <a:spcBef>
                          <a:spcPts val="300"/>
                        </a:spcBef>
                        <a:spcAft>
                          <a:spcPts val="300"/>
                        </a:spcAft>
                      </a:pPr>
                      <a:r>
                        <a:rPr lang="it-IT" sz="2000" dirty="0" smtClean="0">
                          <a:effectLst/>
                        </a:rPr>
                        <a:t>-</a:t>
                      </a:r>
                      <a:r>
                        <a:rPr lang="it-IT" sz="2000" dirty="0">
                          <a:effectLst/>
                        </a:rPr>
                        <a:t> </a:t>
                      </a:r>
                      <a:endParaRPr lang="it-IT" sz="2000" dirty="0">
                        <a:effectLst/>
                        <a:latin typeface="Calibri"/>
                        <a:ea typeface="Calibri"/>
                        <a:cs typeface="Calibri"/>
                      </a:endParaRPr>
                    </a:p>
                  </a:txBody>
                  <a:tcPr marL="68580" marR="68580" marT="0" marB="0"/>
                </a:tc>
                <a:tc>
                  <a:txBody>
                    <a:bodyPr/>
                    <a:lstStyle/>
                    <a:p>
                      <a:pPr algn="r">
                        <a:lnSpc>
                          <a:spcPct val="115000"/>
                        </a:lnSpc>
                        <a:spcBef>
                          <a:spcPts val="300"/>
                        </a:spcBef>
                        <a:spcAft>
                          <a:spcPts val="300"/>
                        </a:spcAft>
                      </a:pPr>
                      <a:r>
                        <a:rPr lang="it-IT" sz="2000" dirty="0" smtClean="0">
                          <a:effectLst/>
                        </a:rPr>
                        <a:t>-</a:t>
                      </a:r>
                      <a:r>
                        <a:rPr lang="it-IT" sz="2000" dirty="0">
                          <a:effectLst/>
                        </a:rPr>
                        <a:t> </a:t>
                      </a:r>
                      <a:endParaRPr lang="it-IT" sz="2000" dirty="0">
                        <a:effectLst/>
                        <a:latin typeface="Calibri"/>
                        <a:ea typeface="Calibri"/>
                        <a:cs typeface="Calibri"/>
                      </a:endParaRPr>
                    </a:p>
                  </a:txBody>
                  <a:tcPr marL="68580" marR="68580" marT="0" marB="0"/>
                </a:tc>
              </a:tr>
              <a:tr h="0">
                <a:tc>
                  <a:txBody>
                    <a:bodyPr/>
                    <a:lstStyle/>
                    <a:p>
                      <a:pPr>
                        <a:lnSpc>
                          <a:spcPct val="115000"/>
                        </a:lnSpc>
                        <a:spcBef>
                          <a:spcPts val="300"/>
                        </a:spcBef>
                        <a:spcAft>
                          <a:spcPts val="300"/>
                        </a:spcAft>
                      </a:pPr>
                      <a:r>
                        <a:rPr lang="it-IT" sz="2000">
                          <a:effectLst/>
                        </a:rPr>
                        <a:t>Scenario “pessimistico”</a:t>
                      </a:r>
                      <a:endParaRPr lang="it-IT" sz="2000">
                        <a:effectLst/>
                        <a:latin typeface="Calibri"/>
                        <a:ea typeface="Calibri"/>
                        <a:cs typeface="Calibri"/>
                      </a:endParaRPr>
                    </a:p>
                  </a:txBody>
                  <a:tcPr marL="68580" marR="68580" marT="0" marB="0"/>
                </a:tc>
                <a:tc>
                  <a:txBody>
                    <a:bodyPr/>
                    <a:lstStyle/>
                    <a:p>
                      <a:pPr algn="r">
                        <a:lnSpc>
                          <a:spcPct val="115000"/>
                        </a:lnSpc>
                        <a:spcBef>
                          <a:spcPts val="300"/>
                        </a:spcBef>
                        <a:spcAft>
                          <a:spcPts val="300"/>
                        </a:spcAft>
                      </a:pPr>
                      <a:r>
                        <a:rPr lang="it-IT" sz="2000" dirty="0">
                          <a:effectLst/>
                        </a:rPr>
                        <a:t> </a:t>
                      </a:r>
                      <a:endParaRPr lang="it-IT" sz="2000" dirty="0">
                        <a:effectLst/>
                        <a:latin typeface="Calibri"/>
                        <a:ea typeface="Calibri"/>
                        <a:cs typeface="Calibri"/>
                      </a:endParaRPr>
                    </a:p>
                  </a:txBody>
                  <a:tcPr marL="68580" marR="68580" marT="0" marB="0"/>
                </a:tc>
                <a:tc>
                  <a:txBody>
                    <a:bodyPr/>
                    <a:lstStyle/>
                    <a:p>
                      <a:pPr algn="r">
                        <a:lnSpc>
                          <a:spcPct val="115000"/>
                        </a:lnSpc>
                        <a:spcBef>
                          <a:spcPts val="300"/>
                        </a:spcBef>
                        <a:spcAft>
                          <a:spcPts val="300"/>
                        </a:spcAft>
                        <a:tabLst>
                          <a:tab pos="744220" algn="ctr"/>
                          <a:tab pos="1489075" algn="r"/>
                        </a:tabLst>
                      </a:pPr>
                      <a:r>
                        <a:rPr lang="it-IT" sz="2000">
                          <a:effectLst/>
                        </a:rPr>
                        <a:t>206.209,6</a:t>
                      </a:r>
                      <a:endParaRPr lang="it-IT" sz="2000">
                        <a:effectLst/>
                        <a:latin typeface="Calibri"/>
                        <a:ea typeface="Calibri"/>
                        <a:cs typeface="Calibri"/>
                      </a:endParaRPr>
                    </a:p>
                  </a:txBody>
                  <a:tcPr marL="68580" marR="68580" marT="0" marB="0"/>
                </a:tc>
                <a:tc>
                  <a:txBody>
                    <a:bodyPr/>
                    <a:lstStyle/>
                    <a:p>
                      <a:pPr algn="r">
                        <a:lnSpc>
                          <a:spcPct val="115000"/>
                        </a:lnSpc>
                        <a:spcBef>
                          <a:spcPts val="300"/>
                        </a:spcBef>
                        <a:spcAft>
                          <a:spcPts val="300"/>
                        </a:spcAft>
                        <a:tabLst>
                          <a:tab pos="744220" algn="ctr"/>
                          <a:tab pos="1489075" algn="r"/>
                        </a:tabLst>
                      </a:pPr>
                      <a:r>
                        <a:rPr lang="it-IT" sz="2000" dirty="0">
                          <a:effectLst/>
                        </a:rPr>
                        <a:t>51.552,4</a:t>
                      </a:r>
                      <a:endParaRPr lang="it-IT" sz="2000" dirty="0">
                        <a:effectLst/>
                        <a:latin typeface="Calibri"/>
                        <a:ea typeface="Calibri"/>
                        <a:cs typeface="Calibri"/>
                      </a:endParaRPr>
                    </a:p>
                  </a:txBody>
                  <a:tcPr marL="68580" marR="68580" marT="0" marB="0"/>
                </a:tc>
                <a:tc>
                  <a:txBody>
                    <a:bodyPr/>
                    <a:lstStyle/>
                    <a:p>
                      <a:pPr algn="r">
                        <a:lnSpc>
                          <a:spcPct val="115000"/>
                        </a:lnSpc>
                        <a:spcBef>
                          <a:spcPts val="300"/>
                        </a:spcBef>
                        <a:spcAft>
                          <a:spcPts val="300"/>
                        </a:spcAft>
                        <a:tabLst>
                          <a:tab pos="744220" algn="ctr"/>
                          <a:tab pos="1489075" algn="r"/>
                        </a:tabLst>
                      </a:pPr>
                      <a:r>
                        <a:rPr lang="it-IT" sz="2000">
                          <a:effectLst/>
                        </a:rPr>
                        <a:t>20%</a:t>
                      </a:r>
                      <a:endParaRPr lang="it-IT" sz="2000">
                        <a:effectLst/>
                        <a:latin typeface="Calibri"/>
                        <a:ea typeface="Calibri"/>
                        <a:cs typeface="Calibri"/>
                      </a:endParaRPr>
                    </a:p>
                  </a:txBody>
                  <a:tcPr marL="68580" marR="68580" marT="0" marB="0"/>
                </a:tc>
              </a:tr>
              <a:tr h="0">
                <a:tc>
                  <a:txBody>
                    <a:bodyPr/>
                    <a:lstStyle/>
                    <a:p>
                      <a:pPr>
                        <a:lnSpc>
                          <a:spcPct val="115000"/>
                        </a:lnSpc>
                        <a:spcBef>
                          <a:spcPts val="300"/>
                        </a:spcBef>
                        <a:spcAft>
                          <a:spcPts val="300"/>
                        </a:spcAft>
                      </a:pPr>
                      <a:r>
                        <a:rPr lang="it-IT" sz="2000">
                          <a:effectLst/>
                        </a:rPr>
                        <a:t>Scenario intermedio</a:t>
                      </a:r>
                      <a:endParaRPr lang="it-IT" sz="2000">
                        <a:effectLst/>
                        <a:latin typeface="Calibri"/>
                        <a:ea typeface="Calibri"/>
                        <a:cs typeface="Calibri"/>
                      </a:endParaRPr>
                    </a:p>
                  </a:txBody>
                  <a:tcPr marL="68580" marR="68580" marT="0" marB="0"/>
                </a:tc>
                <a:tc>
                  <a:txBody>
                    <a:bodyPr/>
                    <a:lstStyle/>
                    <a:p>
                      <a:pPr algn="r">
                        <a:lnSpc>
                          <a:spcPct val="115000"/>
                        </a:lnSpc>
                        <a:spcBef>
                          <a:spcPts val="300"/>
                        </a:spcBef>
                        <a:spcAft>
                          <a:spcPts val="300"/>
                        </a:spcAft>
                      </a:pPr>
                      <a:r>
                        <a:rPr lang="it-IT" sz="2000">
                          <a:effectLst/>
                        </a:rPr>
                        <a:t> </a:t>
                      </a:r>
                      <a:endParaRPr lang="it-IT" sz="2000">
                        <a:effectLst/>
                        <a:latin typeface="Calibri"/>
                        <a:ea typeface="Calibri"/>
                        <a:cs typeface="Calibri"/>
                      </a:endParaRPr>
                    </a:p>
                  </a:txBody>
                  <a:tcPr marL="68580" marR="68580" marT="0" marB="0"/>
                </a:tc>
                <a:tc>
                  <a:txBody>
                    <a:bodyPr/>
                    <a:lstStyle/>
                    <a:p>
                      <a:pPr algn="r">
                        <a:lnSpc>
                          <a:spcPct val="115000"/>
                        </a:lnSpc>
                        <a:spcBef>
                          <a:spcPts val="300"/>
                        </a:spcBef>
                        <a:spcAft>
                          <a:spcPts val="300"/>
                        </a:spcAft>
                        <a:tabLst>
                          <a:tab pos="744220" algn="ctr"/>
                          <a:tab pos="1489075" algn="r"/>
                        </a:tabLst>
                      </a:pPr>
                      <a:r>
                        <a:rPr lang="it-IT" sz="2000">
                          <a:effectLst/>
                        </a:rPr>
                        <a:t>193.164,1</a:t>
                      </a:r>
                      <a:endParaRPr lang="it-IT" sz="2000">
                        <a:effectLst/>
                        <a:latin typeface="Calibri"/>
                        <a:ea typeface="Calibri"/>
                        <a:cs typeface="Calibri"/>
                      </a:endParaRPr>
                    </a:p>
                  </a:txBody>
                  <a:tcPr marL="68580" marR="68580" marT="0" marB="0"/>
                </a:tc>
                <a:tc>
                  <a:txBody>
                    <a:bodyPr/>
                    <a:lstStyle/>
                    <a:p>
                      <a:pPr algn="r">
                        <a:lnSpc>
                          <a:spcPct val="115000"/>
                        </a:lnSpc>
                        <a:spcBef>
                          <a:spcPts val="300"/>
                        </a:spcBef>
                        <a:spcAft>
                          <a:spcPts val="300"/>
                        </a:spcAft>
                        <a:tabLst>
                          <a:tab pos="744220" algn="ctr"/>
                          <a:tab pos="1489075" algn="r"/>
                        </a:tabLst>
                      </a:pPr>
                      <a:r>
                        <a:rPr lang="it-IT" sz="2000" dirty="0">
                          <a:effectLst/>
                        </a:rPr>
                        <a:t>65.875,7</a:t>
                      </a:r>
                      <a:endParaRPr lang="it-IT" sz="2000" dirty="0">
                        <a:effectLst/>
                        <a:latin typeface="Calibri"/>
                        <a:ea typeface="Calibri"/>
                        <a:cs typeface="Calibri"/>
                      </a:endParaRPr>
                    </a:p>
                  </a:txBody>
                  <a:tcPr marL="68580" marR="68580" marT="0" marB="0"/>
                </a:tc>
                <a:tc>
                  <a:txBody>
                    <a:bodyPr/>
                    <a:lstStyle/>
                    <a:p>
                      <a:pPr algn="r">
                        <a:lnSpc>
                          <a:spcPct val="115000"/>
                        </a:lnSpc>
                        <a:spcBef>
                          <a:spcPts val="300"/>
                        </a:spcBef>
                        <a:spcAft>
                          <a:spcPts val="300"/>
                        </a:spcAft>
                        <a:tabLst>
                          <a:tab pos="744220" algn="ctr"/>
                          <a:tab pos="1489075" algn="r"/>
                        </a:tabLst>
                      </a:pPr>
                      <a:r>
                        <a:rPr lang="it-IT" sz="2000">
                          <a:effectLst/>
                        </a:rPr>
                        <a:t>25,6%</a:t>
                      </a:r>
                      <a:endParaRPr lang="it-IT" sz="2000">
                        <a:effectLst/>
                        <a:latin typeface="Calibri"/>
                        <a:ea typeface="Calibri"/>
                        <a:cs typeface="Calibri"/>
                      </a:endParaRPr>
                    </a:p>
                  </a:txBody>
                  <a:tcPr marL="68580" marR="68580" marT="0" marB="0"/>
                </a:tc>
              </a:tr>
              <a:tr h="0">
                <a:tc>
                  <a:txBody>
                    <a:bodyPr/>
                    <a:lstStyle/>
                    <a:p>
                      <a:pPr>
                        <a:lnSpc>
                          <a:spcPct val="115000"/>
                        </a:lnSpc>
                        <a:spcBef>
                          <a:spcPts val="300"/>
                        </a:spcBef>
                        <a:spcAft>
                          <a:spcPts val="300"/>
                        </a:spcAft>
                      </a:pPr>
                      <a:r>
                        <a:rPr lang="it-IT" sz="2000">
                          <a:effectLst/>
                        </a:rPr>
                        <a:t>Scenario da progetto</a:t>
                      </a:r>
                      <a:endParaRPr lang="it-IT" sz="2000">
                        <a:effectLst/>
                        <a:latin typeface="Calibri"/>
                        <a:ea typeface="Calibri"/>
                        <a:cs typeface="Calibri"/>
                      </a:endParaRPr>
                    </a:p>
                  </a:txBody>
                  <a:tcPr marL="68580" marR="68580" marT="0" marB="0"/>
                </a:tc>
                <a:tc>
                  <a:txBody>
                    <a:bodyPr/>
                    <a:lstStyle/>
                    <a:p>
                      <a:pPr algn="r">
                        <a:lnSpc>
                          <a:spcPct val="115000"/>
                        </a:lnSpc>
                        <a:spcBef>
                          <a:spcPts val="300"/>
                        </a:spcBef>
                        <a:spcAft>
                          <a:spcPts val="300"/>
                        </a:spcAft>
                      </a:pPr>
                      <a:r>
                        <a:rPr lang="it-IT" sz="2000">
                          <a:effectLst/>
                        </a:rPr>
                        <a:t> </a:t>
                      </a:r>
                      <a:endParaRPr lang="it-IT" sz="2000">
                        <a:effectLst/>
                        <a:latin typeface="Calibri"/>
                        <a:ea typeface="Calibri"/>
                        <a:cs typeface="Calibri"/>
                      </a:endParaRPr>
                    </a:p>
                  </a:txBody>
                  <a:tcPr marL="68580" marR="68580" marT="0" marB="0"/>
                </a:tc>
                <a:tc>
                  <a:txBody>
                    <a:bodyPr/>
                    <a:lstStyle/>
                    <a:p>
                      <a:pPr algn="r">
                        <a:lnSpc>
                          <a:spcPct val="115000"/>
                        </a:lnSpc>
                        <a:spcBef>
                          <a:spcPts val="300"/>
                        </a:spcBef>
                        <a:spcAft>
                          <a:spcPts val="300"/>
                        </a:spcAft>
                        <a:tabLst>
                          <a:tab pos="744220" algn="ctr"/>
                          <a:tab pos="1489075" algn="r"/>
                        </a:tabLst>
                      </a:pPr>
                      <a:r>
                        <a:rPr lang="it-IT" sz="2000" dirty="0">
                          <a:effectLst/>
                        </a:rPr>
                        <a:t>180.433,4</a:t>
                      </a:r>
                      <a:endParaRPr lang="it-IT" sz="2000" dirty="0">
                        <a:effectLst/>
                        <a:latin typeface="Calibri"/>
                        <a:ea typeface="Calibri"/>
                        <a:cs typeface="Calibri"/>
                      </a:endParaRPr>
                    </a:p>
                  </a:txBody>
                  <a:tcPr marL="68580" marR="68580" marT="0" marB="0"/>
                </a:tc>
                <a:tc>
                  <a:txBody>
                    <a:bodyPr/>
                    <a:lstStyle/>
                    <a:p>
                      <a:pPr algn="r">
                        <a:lnSpc>
                          <a:spcPct val="115000"/>
                        </a:lnSpc>
                        <a:spcBef>
                          <a:spcPts val="300"/>
                        </a:spcBef>
                        <a:spcAft>
                          <a:spcPts val="300"/>
                        </a:spcAft>
                        <a:tabLst>
                          <a:tab pos="744220" algn="ctr"/>
                          <a:tab pos="1489075" algn="r"/>
                        </a:tabLst>
                      </a:pPr>
                      <a:r>
                        <a:rPr lang="it-IT" sz="2000" dirty="0">
                          <a:effectLst/>
                        </a:rPr>
                        <a:t>77.328,6</a:t>
                      </a:r>
                      <a:endParaRPr lang="it-IT" sz="2000" dirty="0">
                        <a:effectLst/>
                        <a:latin typeface="Calibri"/>
                        <a:ea typeface="Calibri"/>
                        <a:cs typeface="Calibri"/>
                      </a:endParaRPr>
                    </a:p>
                  </a:txBody>
                  <a:tcPr marL="68580" marR="68580" marT="0" marB="0"/>
                </a:tc>
                <a:tc>
                  <a:txBody>
                    <a:bodyPr/>
                    <a:lstStyle/>
                    <a:p>
                      <a:pPr algn="r">
                        <a:lnSpc>
                          <a:spcPct val="115000"/>
                        </a:lnSpc>
                        <a:spcBef>
                          <a:spcPts val="300"/>
                        </a:spcBef>
                        <a:spcAft>
                          <a:spcPts val="300"/>
                        </a:spcAft>
                        <a:tabLst>
                          <a:tab pos="744220" algn="ctr"/>
                          <a:tab pos="1489075" algn="r"/>
                        </a:tabLst>
                      </a:pPr>
                      <a:r>
                        <a:rPr lang="it-IT" sz="2000" dirty="0">
                          <a:effectLst/>
                        </a:rPr>
                        <a:t>30%</a:t>
                      </a:r>
                      <a:endParaRPr lang="it-IT" sz="2000" dirty="0">
                        <a:effectLst/>
                        <a:latin typeface="Calibri"/>
                        <a:ea typeface="Calibri"/>
                        <a:cs typeface="Calibri"/>
                      </a:endParaRPr>
                    </a:p>
                  </a:txBody>
                  <a:tcPr marL="68580" marR="68580" marT="0" marB="0"/>
                </a:tc>
              </a:tr>
            </a:tbl>
          </a:graphicData>
        </a:graphic>
      </p:graphicFrame>
    </p:spTree>
    <p:extLst>
      <p:ext uri="{BB962C8B-B14F-4D97-AF65-F5344CB8AC3E}">
        <p14:creationId xmlns:p14="http://schemas.microsoft.com/office/powerpoint/2010/main" val="25431849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332075"/>
            <a:ext cx="8424936" cy="523220"/>
          </a:xfrm>
        </p:spPr>
        <p:txBody>
          <a:bodyPr/>
          <a:lstStyle/>
          <a:p>
            <a:r>
              <a:rPr lang="it-IT" dirty="0" smtClean="0"/>
              <a:t>Risparmio energetico per settore di attività</a:t>
            </a:r>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4273228717"/>
              </p:ext>
            </p:extLst>
          </p:nvPr>
        </p:nvGraphicFramePr>
        <p:xfrm>
          <a:off x="539553" y="1772816"/>
          <a:ext cx="8064895" cy="3925824"/>
        </p:xfrm>
        <a:graphic>
          <a:graphicData uri="http://schemas.openxmlformats.org/drawingml/2006/table">
            <a:tbl>
              <a:tblPr firstRow="1" firstCol="1" bandRow="1">
                <a:tableStyleId>{5C22544A-7EE6-4342-B048-85BDC9FD1C3A}</a:tableStyleId>
              </a:tblPr>
              <a:tblGrid>
                <a:gridCol w="3413869"/>
                <a:gridCol w="2786832"/>
                <a:gridCol w="1864194"/>
              </a:tblGrid>
              <a:tr h="192786">
                <a:tc>
                  <a:txBody>
                    <a:bodyPr/>
                    <a:lstStyle/>
                    <a:p>
                      <a:pPr algn="l">
                        <a:lnSpc>
                          <a:spcPct val="115000"/>
                        </a:lnSpc>
                        <a:spcAft>
                          <a:spcPts val="0"/>
                        </a:spcAft>
                      </a:pPr>
                      <a:r>
                        <a:rPr lang="it-IT" sz="2000" dirty="0">
                          <a:effectLst/>
                        </a:rPr>
                        <a:t>Settore di intervento</a:t>
                      </a:r>
                      <a:endParaRPr lang="it-IT" sz="2000" dirty="0">
                        <a:effectLst/>
                        <a:latin typeface="Calibri"/>
                        <a:ea typeface="Calibri"/>
                        <a:cs typeface="Calibri"/>
                      </a:endParaRPr>
                    </a:p>
                  </a:txBody>
                  <a:tcPr marL="68580" marR="68580" marT="0" marB="0"/>
                </a:tc>
                <a:tc>
                  <a:txBody>
                    <a:bodyPr/>
                    <a:lstStyle/>
                    <a:p>
                      <a:pPr algn="r">
                        <a:lnSpc>
                          <a:spcPct val="115000"/>
                        </a:lnSpc>
                        <a:spcAft>
                          <a:spcPts val="0"/>
                        </a:spcAft>
                      </a:pPr>
                      <a:r>
                        <a:rPr lang="it-IT" sz="2000" dirty="0">
                          <a:effectLst/>
                        </a:rPr>
                        <a:t>Risparmio energetico (</a:t>
                      </a:r>
                      <a:r>
                        <a:rPr lang="it-IT" sz="2000" dirty="0" err="1">
                          <a:effectLst/>
                        </a:rPr>
                        <a:t>Mwh</a:t>
                      </a:r>
                      <a:r>
                        <a:rPr lang="it-IT" sz="2000" dirty="0">
                          <a:effectLst/>
                        </a:rPr>
                        <a:t>/anno)</a:t>
                      </a:r>
                      <a:endParaRPr lang="it-IT" sz="2000" dirty="0">
                        <a:effectLst/>
                        <a:latin typeface="Calibri"/>
                        <a:ea typeface="Calibri"/>
                        <a:cs typeface="Calibri"/>
                      </a:endParaRPr>
                    </a:p>
                  </a:txBody>
                  <a:tcPr marL="68580" marR="68580" marT="0" marB="0"/>
                </a:tc>
                <a:tc>
                  <a:txBody>
                    <a:bodyPr/>
                    <a:lstStyle/>
                    <a:p>
                      <a:pPr algn="r">
                        <a:lnSpc>
                          <a:spcPct val="115000"/>
                        </a:lnSpc>
                        <a:spcAft>
                          <a:spcPts val="0"/>
                        </a:spcAft>
                      </a:pPr>
                      <a:r>
                        <a:rPr lang="it-IT" sz="2000" dirty="0">
                          <a:effectLst/>
                        </a:rPr>
                        <a:t>Quota %</a:t>
                      </a:r>
                      <a:endParaRPr lang="it-IT" sz="2000" dirty="0">
                        <a:effectLst/>
                        <a:latin typeface="Calibri"/>
                        <a:ea typeface="Calibri"/>
                        <a:cs typeface="Calibri"/>
                      </a:endParaRPr>
                    </a:p>
                  </a:txBody>
                  <a:tcPr marL="68580" marR="68580" marT="0" marB="0"/>
                </a:tc>
              </a:tr>
              <a:tr h="192786">
                <a:tc>
                  <a:txBody>
                    <a:bodyPr/>
                    <a:lstStyle/>
                    <a:p>
                      <a:pPr algn="r">
                        <a:lnSpc>
                          <a:spcPct val="115000"/>
                        </a:lnSpc>
                        <a:spcAft>
                          <a:spcPts val="600"/>
                        </a:spcAft>
                      </a:pPr>
                      <a:r>
                        <a:rPr lang="it-IT" sz="2000" i="0" dirty="0">
                          <a:effectLst/>
                        </a:rPr>
                        <a:t>Edilizio</a:t>
                      </a:r>
                      <a:endParaRPr lang="it-IT" sz="2000" i="0" dirty="0">
                        <a:effectLst/>
                        <a:latin typeface="Calibri"/>
                        <a:ea typeface="Calibri"/>
                        <a:cs typeface="Calibri"/>
                      </a:endParaRPr>
                    </a:p>
                  </a:txBody>
                  <a:tcPr marL="68580" marR="68580" marT="0" marB="0"/>
                </a:tc>
                <a:tc>
                  <a:txBody>
                    <a:bodyPr/>
                    <a:lstStyle/>
                    <a:p>
                      <a:pPr algn="r">
                        <a:lnSpc>
                          <a:spcPct val="115000"/>
                        </a:lnSpc>
                        <a:spcAft>
                          <a:spcPts val="600"/>
                        </a:spcAft>
                      </a:pPr>
                      <a:r>
                        <a:rPr lang="it-IT" sz="2000" i="0" dirty="0">
                          <a:effectLst/>
                        </a:rPr>
                        <a:t>91.241,2</a:t>
                      </a:r>
                      <a:endParaRPr lang="it-IT" sz="2000" i="0" dirty="0">
                        <a:effectLst/>
                        <a:latin typeface="Calibri"/>
                        <a:ea typeface="Calibri"/>
                        <a:cs typeface="Calibri"/>
                      </a:endParaRPr>
                    </a:p>
                  </a:txBody>
                  <a:tcPr marL="68580" marR="68580" marT="0" marB="0"/>
                </a:tc>
                <a:tc>
                  <a:txBody>
                    <a:bodyPr/>
                    <a:lstStyle/>
                    <a:p>
                      <a:pPr algn="r">
                        <a:lnSpc>
                          <a:spcPct val="115000"/>
                        </a:lnSpc>
                        <a:spcAft>
                          <a:spcPts val="600"/>
                        </a:spcAft>
                      </a:pPr>
                      <a:r>
                        <a:rPr lang="it-IT" sz="2000" i="0" dirty="0">
                          <a:effectLst/>
                        </a:rPr>
                        <a:t>70,3%</a:t>
                      </a:r>
                      <a:endParaRPr lang="it-IT" sz="2000" i="0" dirty="0">
                        <a:effectLst/>
                        <a:latin typeface="Calibri"/>
                        <a:ea typeface="Calibri"/>
                        <a:cs typeface="Calibri"/>
                      </a:endParaRPr>
                    </a:p>
                  </a:txBody>
                  <a:tcPr marL="68580" marR="68580" marT="0" marB="0"/>
                </a:tc>
              </a:tr>
              <a:tr h="192786">
                <a:tc>
                  <a:txBody>
                    <a:bodyPr/>
                    <a:lstStyle/>
                    <a:p>
                      <a:pPr algn="r">
                        <a:lnSpc>
                          <a:spcPct val="115000"/>
                        </a:lnSpc>
                        <a:spcAft>
                          <a:spcPts val="600"/>
                        </a:spcAft>
                      </a:pPr>
                      <a:r>
                        <a:rPr lang="it-IT" sz="2000" i="0" dirty="0">
                          <a:effectLst/>
                        </a:rPr>
                        <a:t>Pubblica illuminazione</a:t>
                      </a:r>
                      <a:endParaRPr lang="it-IT" sz="2000" i="0" dirty="0">
                        <a:effectLst/>
                        <a:latin typeface="Calibri"/>
                        <a:ea typeface="Calibri"/>
                        <a:cs typeface="Calibri"/>
                      </a:endParaRPr>
                    </a:p>
                  </a:txBody>
                  <a:tcPr marL="68580" marR="68580" marT="0" marB="0"/>
                </a:tc>
                <a:tc>
                  <a:txBody>
                    <a:bodyPr/>
                    <a:lstStyle/>
                    <a:p>
                      <a:pPr algn="r">
                        <a:lnSpc>
                          <a:spcPct val="115000"/>
                        </a:lnSpc>
                        <a:spcAft>
                          <a:spcPts val="600"/>
                        </a:spcAft>
                      </a:pPr>
                      <a:r>
                        <a:rPr lang="it-IT" sz="2000" i="0" dirty="0">
                          <a:effectLst/>
                        </a:rPr>
                        <a:t>6.219,5</a:t>
                      </a:r>
                      <a:endParaRPr lang="it-IT" sz="2000" i="0" dirty="0">
                        <a:effectLst/>
                        <a:latin typeface="Calibri"/>
                        <a:ea typeface="Calibri"/>
                        <a:cs typeface="Calibri"/>
                      </a:endParaRPr>
                    </a:p>
                  </a:txBody>
                  <a:tcPr marL="68580" marR="68580" marT="0" marB="0"/>
                </a:tc>
                <a:tc>
                  <a:txBody>
                    <a:bodyPr/>
                    <a:lstStyle/>
                    <a:p>
                      <a:pPr algn="r">
                        <a:lnSpc>
                          <a:spcPct val="115000"/>
                        </a:lnSpc>
                        <a:spcAft>
                          <a:spcPts val="600"/>
                        </a:spcAft>
                      </a:pPr>
                      <a:r>
                        <a:rPr lang="it-IT" sz="2000" i="0" dirty="0">
                          <a:effectLst/>
                        </a:rPr>
                        <a:t>4,8%</a:t>
                      </a:r>
                      <a:endParaRPr lang="it-IT" sz="2000" i="0" dirty="0">
                        <a:effectLst/>
                        <a:latin typeface="Calibri"/>
                        <a:ea typeface="Calibri"/>
                        <a:cs typeface="Calibri"/>
                      </a:endParaRPr>
                    </a:p>
                  </a:txBody>
                  <a:tcPr marL="68580" marR="68580" marT="0" marB="0"/>
                </a:tc>
              </a:tr>
              <a:tr h="192786">
                <a:tc>
                  <a:txBody>
                    <a:bodyPr/>
                    <a:lstStyle/>
                    <a:p>
                      <a:pPr algn="r">
                        <a:lnSpc>
                          <a:spcPct val="115000"/>
                        </a:lnSpc>
                        <a:spcAft>
                          <a:spcPts val="600"/>
                        </a:spcAft>
                      </a:pPr>
                      <a:r>
                        <a:rPr lang="it-IT" sz="2000" i="0" dirty="0">
                          <a:effectLst/>
                        </a:rPr>
                        <a:t>Trasporti</a:t>
                      </a:r>
                      <a:endParaRPr lang="it-IT" sz="2000" i="0" dirty="0">
                        <a:effectLst/>
                        <a:latin typeface="Calibri"/>
                        <a:ea typeface="Calibri"/>
                        <a:cs typeface="Calibri"/>
                      </a:endParaRPr>
                    </a:p>
                  </a:txBody>
                  <a:tcPr marL="68580" marR="68580" marT="0" marB="0"/>
                </a:tc>
                <a:tc>
                  <a:txBody>
                    <a:bodyPr/>
                    <a:lstStyle/>
                    <a:p>
                      <a:pPr algn="r">
                        <a:lnSpc>
                          <a:spcPct val="115000"/>
                        </a:lnSpc>
                        <a:spcAft>
                          <a:spcPts val="600"/>
                        </a:spcAft>
                      </a:pPr>
                      <a:r>
                        <a:rPr lang="it-IT" sz="2000" i="0" dirty="0">
                          <a:effectLst/>
                        </a:rPr>
                        <a:t>25.348,8</a:t>
                      </a:r>
                      <a:endParaRPr lang="it-IT" sz="2000" i="0" dirty="0">
                        <a:effectLst/>
                        <a:latin typeface="Calibri"/>
                        <a:ea typeface="Calibri"/>
                        <a:cs typeface="Calibri"/>
                      </a:endParaRPr>
                    </a:p>
                  </a:txBody>
                  <a:tcPr marL="68580" marR="68580" marT="0" marB="0"/>
                </a:tc>
                <a:tc>
                  <a:txBody>
                    <a:bodyPr/>
                    <a:lstStyle/>
                    <a:p>
                      <a:pPr algn="r">
                        <a:lnSpc>
                          <a:spcPct val="115000"/>
                        </a:lnSpc>
                        <a:spcAft>
                          <a:spcPts val="600"/>
                        </a:spcAft>
                      </a:pPr>
                      <a:r>
                        <a:rPr lang="it-IT" sz="2000" i="0" dirty="0">
                          <a:effectLst/>
                        </a:rPr>
                        <a:t>19,5%</a:t>
                      </a:r>
                      <a:endParaRPr lang="it-IT" sz="2000" i="0" dirty="0">
                        <a:effectLst/>
                        <a:latin typeface="Calibri"/>
                        <a:ea typeface="Calibri"/>
                        <a:cs typeface="Calibri"/>
                      </a:endParaRPr>
                    </a:p>
                  </a:txBody>
                  <a:tcPr marL="68580" marR="68580" marT="0" marB="0"/>
                </a:tc>
              </a:tr>
              <a:tr h="192786">
                <a:tc>
                  <a:txBody>
                    <a:bodyPr/>
                    <a:lstStyle/>
                    <a:p>
                      <a:pPr algn="r">
                        <a:lnSpc>
                          <a:spcPct val="115000"/>
                        </a:lnSpc>
                        <a:spcAft>
                          <a:spcPts val="600"/>
                        </a:spcAft>
                      </a:pPr>
                      <a:r>
                        <a:rPr lang="it-IT" sz="2000" i="0" dirty="0">
                          <a:effectLst/>
                        </a:rPr>
                        <a:t>Produzione locale di energia</a:t>
                      </a:r>
                      <a:endParaRPr lang="it-IT" sz="2000" i="0" dirty="0">
                        <a:effectLst/>
                        <a:latin typeface="Calibri"/>
                        <a:ea typeface="Calibri"/>
                        <a:cs typeface="Calibri"/>
                      </a:endParaRPr>
                    </a:p>
                  </a:txBody>
                  <a:tcPr marL="68580" marR="68580" marT="0" marB="0"/>
                </a:tc>
                <a:tc>
                  <a:txBody>
                    <a:bodyPr/>
                    <a:lstStyle/>
                    <a:p>
                      <a:pPr algn="r">
                        <a:lnSpc>
                          <a:spcPct val="115000"/>
                        </a:lnSpc>
                        <a:spcAft>
                          <a:spcPts val="600"/>
                        </a:spcAft>
                      </a:pPr>
                      <a:r>
                        <a:rPr lang="it-IT" sz="2000" i="0" dirty="0">
                          <a:effectLst/>
                        </a:rPr>
                        <a:t>7.000,1</a:t>
                      </a:r>
                      <a:endParaRPr lang="it-IT" sz="2000" i="0" dirty="0">
                        <a:effectLst/>
                        <a:latin typeface="Calibri"/>
                        <a:ea typeface="Calibri"/>
                        <a:cs typeface="Calibri"/>
                      </a:endParaRPr>
                    </a:p>
                  </a:txBody>
                  <a:tcPr marL="68580" marR="68580" marT="0" marB="0"/>
                </a:tc>
                <a:tc>
                  <a:txBody>
                    <a:bodyPr/>
                    <a:lstStyle/>
                    <a:p>
                      <a:pPr algn="r">
                        <a:lnSpc>
                          <a:spcPct val="115000"/>
                        </a:lnSpc>
                        <a:spcAft>
                          <a:spcPts val="600"/>
                        </a:spcAft>
                      </a:pPr>
                      <a:r>
                        <a:rPr lang="it-IT" sz="2000" i="0" dirty="0">
                          <a:effectLst/>
                        </a:rPr>
                        <a:t>5,4%</a:t>
                      </a:r>
                      <a:endParaRPr lang="it-IT" sz="2000" i="0" dirty="0">
                        <a:effectLst/>
                        <a:latin typeface="Calibri"/>
                        <a:ea typeface="Calibri"/>
                        <a:cs typeface="Calibri"/>
                      </a:endParaRPr>
                    </a:p>
                  </a:txBody>
                  <a:tcPr marL="68580" marR="68580" marT="0" marB="0"/>
                </a:tc>
              </a:tr>
              <a:tr h="192786">
                <a:tc>
                  <a:txBody>
                    <a:bodyPr/>
                    <a:lstStyle/>
                    <a:p>
                      <a:pPr algn="r">
                        <a:lnSpc>
                          <a:spcPct val="115000"/>
                        </a:lnSpc>
                        <a:spcAft>
                          <a:spcPts val="600"/>
                        </a:spcAft>
                      </a:pPr>
                      <a:r>
                        <a:rPr lang="it-IT" sz="2000" i="0" dirty="0">
                          <a:effectLst/>
                        </a:rPr>
                        <a:t>Eco-management</a:t>
                      </a:r>
                      <a:endParaRPr lang="it-IT" sz="2000" i="0" dirty="0">
                        <a:effectLst/>
                        <a:latin typeface="Calibri"/>
                        <a:ea typeface="Calibri"/>
                        <a:cs typeface="Calibri"/>
                      </a:endParaRPr>
                    </a:p>
                  </a:txBody>
                  <a:tcPr marL="68580" marR="68580" marT="0" marB="0"/>
                </a:tc>
                <a:tc>
                  <a:txBody>
                    <a:bodyPr/>
                    <a:lstStyle/>
                    <a:p>
                      <a:pPr algn="r">
                        <a:lnSpc>
                          <a:spcPct val="115000"/>
                        </a:lnSpc>
                        <a:spcAft>
                          <a:spcPts val="600"/>
                        </a:spcAft>
                      </a:pPr>
                      <a:r>
                        <a:rPr lang="it-IT" sz="2000" i="0" dirty="0">
                          <a:effectLst/>
                        </a:rPr>
                        <a:t>0,0</a:t>
                      </a:r>
                      <a:endParaRPr lang="it-IT" sz="2000" i="0" dirty="0">
                        <a:effectLst/>
                        <a:latin typeface="Calibri"/>
                        <a:ea typeface="Calibri"/>
                        <a:cs typeface="Calibri"/>
                      </a:endParaRPr>
                    </a:p>
                  </a:txBody>
                  <a:tcPr marL="68580" marR="68580" marT="0" marB="0"/>
                </a:tc>
                <a:tc>
                  <a:txBody>
                    <a:bodyPr/>
                    <a:lstStyle/>
                    <a:p>
                      <a:pPr algn="r">
                        <a:lnSpc>
                          <a:spcPct val="115000"/>
                        </a:lnSpc>
                        <a:spcAft>
                          <a:spcPts val="600"/>
                        </a:spcAft>
                      </a:pPr>
                      <a:r>
                        <a:rPr lang="it-IT" sz="2000" i="0" dirty="0">
                          <a:effectLst/>
                        </a:rPr>
                        <a:t>0,0%</a:t>
                      </a:r>
                      <a:endParaRPr lang="it-IT" sz="2000" i="0" dirty="0">
                        <a:effectLst/>
                        <a:latin typeface="Calibri"/>
                        <a:ea typeface="Calibri"/>
                        <a:cs typeface="Calibri"/>
                      </a:endParaRPr>
                    </a:p>
                  </a:txBody>
                  <a:tcPr marL="68580" marR="68580" marT="0" marB="0"/>
                </a:tc>
              </a:tr>
              <a:tr h="192786">
                <a:tc>
                  <a:txBody>
                    <a:bodyPr/>
                    <a:lstStyle/>
                    <a:p>
                      <a:pPr algn="r">
                        <a:lnSpc>
                          <a:spcPct val="115000"/>
                        </a:lnSpc>
                        <a:spcAft>
                          <a:spcPts val="600"/>
                        </a:spcAft>
                      </a:pPr>
                      <a:r>
                        <a:rPr lang="it-IT" sz="2000" i="0" dirty="0">
                          <a:effectLst/>
                        </a:rPr>
                        <a:t>Sensibilizzazione e coinvolgimento</a:t>
                      </a:r>
                      <a:endParaRPr lang="it-IT" sz="2000" i="0" dirty="0">
                        <a:effectLst/>
                        <a:latin typeface="Calibri"/>
                        <a:ea typeface="Calibri"/>
                        <a:cs typeface="Calibri"/>
                      </a:endParaRPr>
                    </a:p>
                  </a:txBody>
                  <a:tcPr marL="68580" marR="68580" marT="0" marB="0"/>
                </a:tc>
                <a:tc>
                  <a:txBody>
                    <a:bodyPr/>
                    <a:lstStyle/>
                    <a:p>
                      <a:pPr algn="r">
                        <a:lnSpc>
                          <a:spcPct val="115000"/>
                        </a:lnSpc>
                        <a:spcAft>
                          <a:spcPts val="600"/>
                        </a:spcAft>
                      </a:pPr>
                      <a:r>
                        <a:rPr lang="it-IT" sz="2000" i="0" dirty="0">
                          <a:effectLst/>
                        </a:rPr>
                        <a:t>0,0</a:t>
                      </a:r>
                      <a:endParaRPr lang="it-IT" sz="2000" i="0" dirty="0">
                        <a:effectLst/>
                        <a:latin typeface="Calibri"/>
                        <a:ea typeface="Calibri"/>
                        <a:cs typeface="Calibri"/>
                      </a:endParaRPr>
                    </a:p>
                  </a:txBody>
                  <a:tcPr marL="68580" marR="68580" marT="0" marB="0"/>
                </a:tc>
                <a:tc>
                  <a:txBody>
                    <a:bodyPr/>
                    <a:lstStyle/>
                    <a:p>
                      <a:pPr algn="r">
                        <a:lnSpc>
                          <a:spcPct val="115000"/>
                        </a:lnSpc>
                        <a:spcAft>
                          <a:spcPts val="600"/>
                        </a:spcAft>
                      </a:pPr>
                      <a:r>
                        <a:rPr lang="it-IT" sz="2000" i="0" dirty="0">
                          <a:effectLst/>
                        </a:rPr>
                        <a:t>0,0%</a:t>
                      </a:r>
                      <a:endParaRPr lang="it-IT" sz="2000" i="0" dirty="0">
                        <a:effectLst/>
                        <a:latin typeface="Calibri"/>
                        <a:ea typeface="Calibri"/>
                        <a:cs typeface="Calibri"/>
                      </a:endParaRPr>
                    </a:p>
                  </a:txBody>
                  <a:tcPr marL="68580" marR="68580" marT="0" marB="0"/>
                </a:tc>
              </a:tr>
              <a:tr h="192786">
                <a:tc>
                  <a:txBody>
                    <a:bodyPr/>
                    <a:lstStyle/>
                    <a:p>
                      <a:pPr algn="r">
                        <a:lnSpc>
                          <a:spcPct val="115000"/>
                        </a:lnSpc>
                        <a:spcAft>
                          <a:spcPts val="600"/>
                        </a:spcAft>
                      </a:pPr>
                      <a:r>
                        <a:rPr lang="it-IT" sz="2000" i="0" dirty="0">
                          <a:effectLst/>
                        </a:rPr>
                        <a:t>Ricerca e sviluppo</a:t>
                      </a:r>
                      <a:endParaRPr lang="it-IT" sz="2000" i="0" dirty="0">
                        <a:effectLst/>
                        <a:latin typeface="Calibri"/>
                        <a:ea typeface="Calibri"/>
                        <a:cs typeface="Calibri"/>
                      </a:endParaRPr>
                    </a:p>
                  </a:txBody>
                  <a:tcPr marL="68580" marR="68580" marT="0" marB="0"/>
                </a:tc>
                <a:tc>
                  <a:txBody>
                    <a:bodyPr/>
                    <a:lstStyle/>
                    <a:p>
                      <a:pPr algn="r">
                        <a:lnSpc>
                          <a:spcPct val="115000"/>
                        </a:lnSpc>
                        <a:spcAft>
                          <a:spcPts val="600"/>
                        </a:spcAft>
                      </a:pPr>
                      <a:r>
                        <a:rPr lang="it-IT" sz="2000" i="0">
                          <a:effectLst/>
                        </a:rPr>
                        <a:t>0,0</a:t>
                      </a:r>
                      <a:endParaRPr lang="it-IT" sz="2000" i="0">
                        <a:effectLst/>
                        <a:latin typeface="Calibri"/>
                        <a:ea typeface="Calibri"/>
                        <a:cs typeface="Calibri"/>
                      </a:endParaRPr>
                    </a:p>
                  </a:txBody>
                  <a:tcPr marL="68580" marR="68580" marT="0" marB="0"/>
                </a:tc>
                <a:tc>
                  <a:txBody>
                    <a:bodyPr/>
                    <a:lstStyle/>
                    <a:p>
                      <a:pPr algn="r">
                        <a:lnSpc>
                          <a:spcPct val="115000"/>
                        </a:lnSpc>
                        <a:spcAft>
                          <a:spcPts val="600"/>
                        </a:spcAft>
                      </a:pPr>
                      <a:r>
                        <a:rPr lang="it-IT" sz="2000" i="0" dirty="0">
                          <a:effectLst/>
                        </a:rPr>
                        <a:t>0,0%</a:t>
                      </a:r>
                      <a:endParaRPr lang="it-IT" sz="2000" i="0" dirty="0">
                        <a:effectLst/>
                        <a:latin typeface="Calibri"/>
                        <a:ea typeface="Calibri"/>
                        <a:cs typeface="Calibri"/>
                      </a:endParaRPr>
                    </a:p>
                  </a:txBody>
                  <a:tcPr marL="68580" marR="68580" marT="0" marB="0"/>
                </a:tc>
              </a:tr>
              <a:tr h="192786">
                <a:tc>
                  <a:txBody>
                    <a:bodyPr/>
                    <a:lstStyle/>
                    <a:p>
                      <a:pPr algn="l">
                        <a:lnSpc>
                          <a:spcPct val="115000"/>
                        </a:lnSpc>
                        <a:spcAft>
                          <a:spcPts val="600"/>
                        </a:spcAft>
                      </a:pPr>
                      <a:r>
                        <a:rPr lang="it-IT" sz="2400" b="1" i="0" dirty="0">
                          <a:effectLst/>
                        </a:rPr>
                        <a:t>Totale</a:t>
                      </a:r>
                      <a:endParaRPr lang="it-IT" sz="2400" b="1" i="0" dirty="0">
                        <a:effectLst/>
                        <a:latin typeface="Calibri"/>
                        <a:ea typeface="Calibri"/>
                        <a:cs typeface="Calibri"/>
                      </a:endParaRPr>
                    </a:p>
                  </a:txBody>
                  <a:tcPr marL="68580" marR="68580" marT="0" marB="0"/>
                </a:tc>
                <a:tc>
                  <a:txBody>
                    <a:bodyPr/>
                    <a:lstStyle/>
                    <a:p>
                      <a:pPr algn="r">
                        <a:lnSpc>
                          <a:spcPct val="115000"/>
                        </a:lnSpc>
                        <a:spcAft>
                          <a:spcPts val="600"/>
                        </a:spcAft>
                      </a:pPr>
                      <a:r>
                        <a:rPr lang="it-IT" sz="2400" b="1" i="0" dirty="0">
                          <a:effectLst/>
                        </a:rPr>
                        <a:t>129.845,6</a:t>
                      </a:r>
                      <a:endParaRPr lang="it-IT" sz="2400" b="1" i="0" dirty="0">
                        <a:effectLst/>
                        <a:latin typeface="Calibri"/>
                        <a:ea typeface="Calibri"/>
                        <a:cs typeface="Calibri"/>
                      </a:endParaRPr>
                    </a:p>
                  </a:txBody>
                  <a:tcPr marL="68580" marR="68580" marT="0" marB="0"/>
                </a:tc>
                <a:tc>
                  <a:txBody>
                    <a:bodyPr/>
                    <a:lstStyle/>
                    <a:p>
                      <a:pPr algn="r">
                        <a:lnSpc>
                          <a:spcPct val="115000"/>
                        </a:lnSpc>
                        <a:spcAft>
                          <a:spcPts val="600"/>
                        </a:spcAft>
                      </a:pPr>
                      <a:r>
                        <a:rPr lang="it-IT" sz="2400" b="1" i="0" dirty="0">
                          <a:effectLst/>
                        </a:rPr>
                        <a:t>100,0%</a:t>
                      </a:r>
                      <a:endParaRPr lang="it-IT" sz="2400" b="1" i="0" dirty="0">
                        <a:effectLst/>
                        <a:latin typeface="Calibri"/>
                        <a:ea typeface="Calibri"/>
                        <a:cs typeface="Calibri"/>
                      </a:endParaRPr>
                    </a:p>
                  </a:txBody>
                  <a:tcPr marL="68580" marR="68580" marT="0" marB="0"/>
                </a:tc>
              </a:tr>
            </a:tbl>
          </a:graphicData>
        </a:graphic>
      </p:graphicFrame>
    </p:spTree>
    <p:extLst>
      <p:ext uri="{BB962C8B-B14F-4D97-AF65-F5344CB8AC3E}">
        <p14:creationId xmlns:p14="http://schemas.microsoft.com/office/powerpoint/2010/main" val="2387821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332656"/>
            <a:ext cx="8146802" cy="646331"/>
          </a:xfrm>
        </p:spPr>
        <p:txBody>
          <a:bodyPr/>
          <a:lstStyle/>
          <a:p>
            <a:r>
              <a:rPr lang="it-IT" sz="3600" dirty="0" smtClean="0"/>
              <a:t>Come è nato</a:t>
            </a:r>
            <a:endParaRPr lang="it-IT" sz="3600" dirty="0"/>
          </a:p>
        </p:txBody>
      </p:sp>
      <p:sp>
        <p:nvSpPr>
          <p:cNvPr id="3" name="Segnaposto contenuto 2"/>
          <p:cNvSpPr>
            <a:spLocks noGrp="1"/>
          </p:cNvSpPr>
          <p:nvPr>
            <p:ph idx="1"/>
          </p:nvPr>
        </p:nvSpPr>
        <p:spPr>
          <a:xfrm>
            <a:off x="467544" y="1628800"/>
            <a:ext cx="8291264" cy="4093915"/>
          </a:xfrm>
        </p:spPr>
        <p:txBody>
          <a:bodyPr/>
          <a:lstStyle/>
          <a:p>
            <a:pPr>
              <a:spcAft>
                <a:spcPts val="1800"/>
              </a:spcAft>
            </a:pPr>
            <a:r>
              <a:rPr lang="it-IT" b="0" dirty="0" smtClean="0"/>
              <a:t>Realizzato in risposta ad un </a:t>
            </a:r>
            <a:r>
              <a:rPr lang="it-IT" b="0" dirty="0"/>
              <a:t>finanziamento concesso nel 2014 dalla </a:t>
            </a:r>
            <a:r>
              <a:rPr lang="it-IT" sz="2800" dirty="0">
                <a:solidFill>
                  <a:srgbClr val="C00000"/>
                </a:solidFill>
              </a:rPr>
              <a:t>Direzione Attività Produttive Regione Campania</a:t>
            </a:r>
            <a:endParaRPr lang="it-IT" dirty="0">
              <a:solidFill>
                <a:srgbClr val="C00000"/>
              </a:solidFill>
            </a:endParaRPr>
          </a:p>
          <a:p>
            <a:pPr>
              <a:spcAft>
                <a:spcPts val="1800"/>
              </a:spcAft>
            </a:pPr>
            <a:r>
              <a:rPr lang="it-IT" b="0" dirty="0"/>
              <a:t>A seguito di una proposta presentata dall’</a:t>
            </a:r>
            <a:r>
              <a:rPr lang="it-IT" sz="2800" dirty="0">
                <a:solidFill>
                  <a:srgbClr val="C00000"/>
                </a:solidFill>
              </a:rPr>
              <a:t>associazione</a:t>
            </a:r>
            <a:r>
              <a:rPr lang="it-IT" sz="2800" dirty="0" smtClean="0"/>
              <a:t> </a:t>
            </a:r>
            <a:r>
              <a:rPr lang="it-IT" sz="2800" dirty="0">
                <a:solidFill>
                  <a:srgbClr val="C00000"/>
                </a:solidFill>
              </a:rPr>
              <a:t>dei 13 Comuni della Valle Caudina</a:t>
            </a:r>
          </a:p>
          <a:p>
            <a:pPr>
              <a:spcAft>
                <a:spcPts val="1800"/>
              </a:spcAft>
            </a:pPr>
            <a:r>
              <a:rPr lang="it-IT" b="0" dirty="0" smtClean="0"/>
              <a:t>Con attuazione affidata al </a:t>
            </a:r>
            <a:r>
              <a:rPr lang="it-IT" sz="2800" dirty="0">
                <a:solidFill>
                  <a:srgbClr val="C00000"/>
                </a:solidFill>
              </a:rPr>
              <a:t>Comune di Montesarchio</a:t>
            </a:r>
          </a:p>
          <a:p>
            <a:pPr>
              <a:spcAft>
                <a:spcPts val="1800"/>
              </a:spcAft>
            </a:pPr>
            <a:r>
              <a:rPr lang="it-IT" b="0" dirty="0"/>
              <a:t>A</a:t>
            </a:r>
            <a:r>
              <a:rPr lang="it-IT" b="0" dirty="0" smtClean="0"/>
              <a:t>ttraverso un </a:t>
            </a:r>
            <a:r>
              <a:rPr lang="it-IT" sz="2800" dirty="0">
                <a:solidFill>
                  <a:srgbClr val="C00000"/>
                </a:solidFill>
              </a:rPr>
              <a:t>protocollo d’intesa </a:t>
            </a:r>
            <a:r>
              <a:rPr lang="it-IT" b="0" dirty="0"/>
              <a:t>sottoscritto da tutti i Comuni nell’ottobre 2013</a:t>
            </a:r>
          </a:p>
          <a:p>
            <a:endParaRPr lang="it-IT" sz="2800" b="0" dirty="0"/>
          </a:p>
        </p:txBody>
      </p:sp>
    </p:spTree>
    <p:extLst>
      <p:ext uri="{BB962C8B-B14F-4D97-AF65-F5344CB8AC3E}">
        <p14:creationId xmlns:p14="http://schemas.microsoft.com/office/powerpoint/2010/main" val="397009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Righ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332656"/>
            <a:ext cx="8146802" cy="646331"/>
          </a:xfrm>
        </p:spPr>
        <p:txBody>
          <a:bodyPr/>
          <a:lstStyle/>
          <a:p>
            <a:r>
              <a:rPr lang="it-IT" sz="3600" dirty="0" smtClean="0"/>
              <a:t>Cos’è</a:t>
            </a:r>
            <a:endParaRPr lang="it-IT" sz="3600" dirty="0"/>
          </a:p>
        </p:txBody>
      </p:sp>
      <p:sp>
        <p:nvSpPr>
          <p:cNvPr id="3" name="Segnaposto contenuto 2"/>
          <p:cNvSpPr>
            <a:spLocks noGrp="1"/>
          </p:cNvSpPr>
          <p:nvPr>
            <p:ph idx="1"/>
          </p:nvPr>
        </p:nvSpPr>
        <p:spPr>
          <a:xfrm>
            <a:off x="323528" y="1268760"/>
            <a:ext cx="8702804" cy="4525963"/>
          </a:xfrm>
        </p:spPr>
        <p:txBody>
          <a:bodyPr/>
          <a:lstStyle/>
          <a:p>
            <a:pPr>
              <a:spcAft>
                <a:spcPts val="600"/>
              </a:spcAft>
            </a:pPr>
            <a:r>
              <a:rPr lang="it-IT" sz="2800" dirty="0">
                <a:solidFill>
                  <a:srgbClr val="C00000"/>
                </a:solidFill>
              </a:rPr>
              <a:t>JOINT PAES </a:t>
            </a:r>
            <a:r>
              <a:rPr lang="it-IT" b="0" dirty="0" smtClean="0"/>
              <a:t>= Piano d’Azione </a:t>
            </a:r>
            <a:r>
              <a:rPr lang="it-IT" b="0" u="sng" dirty="0" smtClean="0"/>
              <a:t>Congiunto</a:t>
            </a:r>
            <a:r>
              <a:rPr lang="it-IT" b="0" dirty="0" smtClean="0"/>
              <a:t> per l’Energia Sostenibile</a:t>
            </a:r>
          </a:p>
          <a:p>
            <a:pPr>
              <a:spcAft>
                <a:spcPts val="600"/>
              </a:spcAft>
            </a:pPr>
            <a:r>
              <a:rPr lang="it-IT" b="0" dirty="0" smtClean="0"/>
              <a:t>Finanziato dalla Regione Campania ma coordinato dal c.d. </a:t>
            </a:r>
            <a:r>
              <a:rPr lang="it-IT" sz="2800" dirty="0" err="1">
                <a:solidFill>
                  <a:srgbClr val="C00000"/>
                </a:solidFill>
              </a:rPr>
              <a:t>Covenant</a:t>
            </a:r>
            <a:r>
              <a:rPr lang="it-IT" sz="2800" dirty="0">
                <a:solidFill>
                  <a:srgbClr val="C00000"/>
                </a:solidFill>
              </a:rPr>
              <a:t> of </a:t>
            </a:r>
            <a:r>
              <a:rPr lang="it-IT" sz="2800" dirty="0" err="1">
                <a:solidFill>
                  <a:srgbClr val="C00000"/>
                </a:solidFill>
              </a:rPr>
              <a:t>Majors</a:t>
            </a:r>
            <a:r>
              <a:rPr lang="it-IT" sz="2800" dirty="0">
                <a:solidFill>
                  <a:srgbClr val="C00000"/>
                </a:solidFill>
              </a:rPr>
              <a:t> </a:t>
            </a:r>
            <a:r>
              <a:rPr lang="it-IT" b="0" dirty="0" smtClean="0"/>
              <a:t>(Patto dei Sindaci), con sede a Bruxelles</a:t>
            </a:r>
          </a:p>
          <a:p>
            <a:pPr>
              <a:spcAft>
                <a:spcPts val="600"/>
              </a:spcAft>
            </a:pPr>
            <a:r>
              <a:rPr lang="it-IT" b="0" dirty="0" smtClean="0"/>
              <a:t>Coordinato dal </a:t>
            </a:r>
            <a:r>
              <a:rPr lang="it-IT" sz="2800" dirty="0">
                <a:solidFill>
                  <a:srgbClr val="C00000"/>
                </a:solidFill>
              </a:rPr>
              <a:t>Joint </a:t>
            </a:r>
            <a:r>
              <a:rPr lang="it-IT" sz="2800" dirty="0" err="1">
                <a:solidFill>
                  <a:srgbClr val="C00000"/>
                </a:solidFill>
              </a:rPr>
              <a:t>Research</a:t>
            </a:r>
            <a:r>
              <a:rPr lang="it-IT" sz="2800" dirty="0">
                <a:solidFill>
                  <a:srgbClr val="C00000"/>
                </a:solidFill>
              </a:rPr>
              <a:t> Centre </a:t>
            </a:r>
            <a:r>
              <a:rPr lang="it-IT" b="0" dirty="0"/>
              <a:t>della Commissione Europea</a:t>
            </a:r>
          </a:p>
          <a:p>
            <a:endParaRPr lang="it-IT" sz="2800" b="0" dirty="0"/>
          </a:p>
        </p:txBody>
      </p:sp>
      <p:pic>
        <p:nvPicPr>
          <p:cNvPr id="1028" name="Picture 4" descr="http://www.covenantofmayors.eu/IMG/rubon32.png?13004685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3768" y="3721502"/>
            <a:ext cx="5619750" cy="22383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h2eden.eu/sites/www.h2eden.eu/files/Logo%20JRC.png"/>
          <p:cNvPicPr>
            <a:picLocks noChangeAspect="1" noChangeArrowheads="1"/>
          </p:cNvPicPr>
          <p:nvPr/>
        </p:nvPicPr>
        <p:blipFill rotWithShape="1">
          <a:blip r:embed="rId3">
            <a:extLst>
              <a:ext uri="{28A0092B-C50C-407E-A947-70E740481C1C}">
                <a14:useLocalDpi xmlns:a14="http://schemas.microsoft.com/office/drawing/2010/main" val="0"/>
              </a:ext>
            </a:extLst>
          </a:blip>
          <a:srcRect l="4126" t="7332" r="2742" b="9273"/>
          <a:stretch/>
        </p:blipFill>
        <p:spPr bwMode="auto">
          <a:xfrm>
            <a:off x="362396" y="4731008"/>
            <a:ext cx="4030791" cy="1784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63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trips(downLeft)">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strips(downLeft)">
                                      <p:cBhvr>
                                        <p:cTn id="20" dur="500"/>
                                        <p:tgtEl>
                                          <p:spTgt spid="3">
                                            <p:txEl>
                                              <p:pRg st="2" end="2"/>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332656"/>
            <a:ext cx="8146802" cy="646331"/>
          </a:xfrm>
        </p:spPr>
        <p:txBody>
          <a:bodyPr/>
          <a:lstStyle/>
          <a:p>
            <a:r>
              <a:rPr lang="it-IT" sz="3600" dirty="0" smtClean="0"/>
              <a:t>Che intende fare</a:t>
            </a:r>
            <a:endParaRPr lang="it-IT" sz="3600" dirty="0"/>
          </a:p>
        </p:txBody>
      </p:sp>
      <p:sp>
        <p:nvSpPr>
          <p:cNvPr id="3" name="Segnaposto contenuto 2"/>
          <p:cNvSpPr>
            <a:spLocks noGrp="1"/>
          </p:cNvSpPr>
          <p:nvPr>
            <p:ph idx="1"/>
          </p:nvPr>
        </p:nvSpPr>
        <p:spPr>
          <a:xfrm>
            <a:off x="323528" y="1495325"/>
            <a:ext cx="7056784" cy="4525963"/>
          </a:xfrm>
        </p:spPr>
        <p:txBody>
          <a:bodyPr/>
          <a:lstStyle/>
          <a:p>
            <a:pPr>
              <a:spcAft>
                <a:spcPts val="600"/>
              </a:spcAft>
            </a:pPr>
            <a:r>
              <a:rPr lang="it-IT" sz="2800" b="0" dirty="0" smtClean="0"/>
              <a:t>Insieme di azioni tese a raggiungere gli </a:t>
            </a:r>
            <a:r>
              <a:rPr lang="it-IT" sz="2800" dirty="0" smtClean="0"/>
              <a:t>obiettivi di Europa 2020</a:t>
            </a:r>
            <a:r>
              <a:rPr lang="it-IT" sz="2800" b="0" dirty="0" smtClean="0"/>
              <a:t>:</a:t>
            </a:r>
            <a:endParaRPr lang="it-IT" b="0" dirty="0" smtClean="0"/>
          </a:p>
          <a:p>
            <a:pPr lvl="1">
              <a:spcAft>
                <a:spcPts val="600"/>
              </a:spcAft>
            </a:pPr>
            <a:r>
              <a:rPr lang="it-IT" dirty="0" smtClean="0"/>
              <a:t>Ridurre </a:t>
            </a:r>
            <a:r>
              <a:rPr lang="it-IT" dirty="0"/>
              <a:t>le </a:t>
            </a:r>
            <a:r>
              <a:rPr lang="it-IT" sz="2800" b="1" dirty="0">
                <a:solidFill>
                  <a:srgbClr val="C00000"/>
                </a:solidFill>
              </a:rPr>
              <a:t>emissioni di gas serra </a:t>
            </a:r>
            <a:r>
              <a:rPr lang="it-IT" dirty="0"/>
              <a:t>del 20%</a:t>
            </a:r>
          </a:p>
          <a:p>
            <a:pPr lvl="1">
              <a:spcAft>
                <a:spcPts val="600"/>
              </a:spcAft>
            </a:pPr>
            <a:r>
              <a:rPr lang="it-IT" dirty="0"/>
              <a:t>Alzare al 20% la quota di energia primaria (elettricità, </a:t>
            </a:r>
            <a:r>
              <a:rPr lang="it-IT" dirty="0" smtClean="0"/>
              <a:t>riscaldamento/raffrescamento, carburanti </a:t>
            </a:r>
            <a:r>
              <a:rPr lang="it-IT" dirty="0"/>
              <a:t>per autotrasporto) prodotta da </a:t>
            </a:r>
            <a:r>
              <a:rPr lang="it-IT" sz="2800" b="1" dirty="0">
                <a:solidFill>
                  <a:srgbClr val="C00000"/>
                </a:solidFill>
              </a:rPr>
              <a:t>fonti rinnovabili</a:t>
            </a:r>
          </a:p>
          <a:p>
            <a:pPr lvl="1">
              <a:spcAft>
                <a:spcPts val="1200"/>
              </a:spcAft>
            </a:pPr>
            <a:r>
              <a:rPr lang="it-IT" dirty="0" smtClean="0"/>
              <a:t>Aumentare del </a:t>
            </a:r>
            <a:r>
              <a:rPr lang="it-IT" dirty="0"/>
              <a:t>20% dell’</a:t>
            </a:r>
            <a:r>
              <a:rPr lang="it-IT" sz="2800" b="1" dirty="0">
                <a:solidFill>
                  <a:srgbClr val="C00000"/>
                </a:solidFill>
              </a:rPr>
              <a:t>efficienza</a:t>
            </a:r>
            <a:r>
              <a:rPr lang="it-IT" dirty="0"/>
              <a:t> </a:t>
            </a:r>
            <a:r>
              <a:rPr lang="it-IT" sz="2800" b="1" dirty="0">
                <a:solidFill>
                  <a:srgbClr val="C00000"/>
                </a:solidFill>
              </a:rPr>
              <a:t>energetica</a:t>
            </a:r>
            <a:r>
              <a:rPr lang="it-IT" dirty="0"/>
              <a:t> rispetto allo scenario tendenziale</a:t>
            </a:r>
          </a:p>
          <a:p>
            <a:endParaRPr lang="it-IT" sz="3200" b="0" dirty="0"/>
          </a:p>
        </p:txBody>
      </p:sp>
      <p:sp>
        <p:nvSpPr>
          <p:cNvPr id="4" name="Freccia in giù 3"/>
          <p:cNvSpPr/>
          <p:nvPr/>
        </p:nvSpPr>
        <p:spPr>
          <a:xfrm>
            <a:off x="7452320" y="1772816"/>
            <a:ext cx="504056" cy="3888432"/>
          </a:xfrm>
          <a:prstGeom prst="down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7884368" y="3212976"/>
            <a:ext cx="1296144" cy="923330"/>
          </a:xfrm>
          <a:prstGeom prst="rect">
            <a:avLst/>
          </a:prstGeom>
          <a:noFill/>
        </p:spPr>
        <p:txBody>
          <a:bodyPr wrap="square" rtlCol="0">
            <a:spAutoFit/>
          </a:bodyPr>
          <a:lstStyle/>
          <a:p>
            <a:pPr algn="ctr"/>
            <a:r>
              <a:rPr lang="it-IT" sz="5400" b="1" dirty="0">
                <a:solidFill>
                  <a:schemeClr val="tx2"/>
                </a:solidFill>
                <a:latin typeface="+mj-lt"/>
                <a:ea typeface="Verdana" pitchFamily="34" charset="0"/>
                <a:cs typeface="Verdana" pitchFamily="34" charset="0"/>
              </a:rPr>
              <a:t>CO</a:t>
            </a:r>
            <a:r>
              <a:rPr lang="it-IT" sz="5400" b="1" baseline="-25000" dirty="0">
                <a:solidFill>
                  <a:schemeClr val="tx2"/>
                </a:solidFill>
                <a:latin typeface="+mj-lt"/>
                <a:ea typeface="Verdana" pitchFamily="34" charset="0"/>
                <a:cs typeface="Verdana" pitchFamily="34" charset="0"/>
              </a:rPr>
              <a:t>2</a:t>
            </a:r>
          </a:p>
        </p:txBody>
      </p:sp>
    </p:spTree>
    <p:extLst>
      <p:ext uri="{BB962C8B-B14F-4D97-AF65-F5344CB8AC3E}">
        <p14:creationId xmlns:p14="http://schemas.microsoft.com/office/powerpoint/2010/main" val="119397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trips(downRigh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strips(downRigh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trips(downRight)">
                                      <p:cBhvr>
                                        <p:cTn id="21" dur="500"/>
                                        <p:tgtEl>
                                          <p:spTgt spid="3">
                                            <p:txEl>
                                              <p:pRg st="3" end="3"/>
                                            </p:txEl>
                                          </p:spTgt>
                                        </p:tgtEl>
                                      </p:cBhvr>
                                    </p:animEffect>
                                  </p:childTnLst>
                                </p:cTn>
                              </p:par>
                            </p:childTnLst>
                          </p:cTn>
                        </p:par>
                        <p:par>
                          <p:cTn id="22" fill="hold">
                            <p:stCondLst>
                              <p:cond delay="500"/>
                            </p:stCondLst>
                            <p:childTnLst>
                              <p:par>
                                <p:cTn id="23" presetID="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496" y="44624"/>
            <a:ext cx="2736304" cy="984305"/>
          </a:xfrm>
        </p:spPr>
        <p:txBody>
          <a:bodyPr/>
          <a:lstStyle/>
          <a:p>
            <a:r>
              <a:rPr lang="it-IT" sz="3600" dirty="0" smtClean="0"/>
              <a:t>Dove si trova</a:t>
            </a:r>
            <a:endParaRPr lang="it-IT" sz="3600" dirty="0"/>
          </a:p>
        </p:txBody>
      </p:sp>
      <p:sp>
        <p:nvSpPr>
          <p:cNvPr id="3" name="Segnaposto contenuto 2"/>
          <p:cNvSpPr>
            <a:spLocks noGrp="1"/>
          </p:cNvSpPr>
          <p:nvPr>
            <p:ph idx="1"/>
          </p:nvPr>
        </p:nvSpPr>
        <p:spPr>
          <a:xfrm>
            <a:off x="0" y="2132856"/>
            <a:ext cx="2567451" cy="3877891"/>
          </a:xfrm>
        </p:spPr>
        <p:txBody>
          <a:bodyPr/>
          <a:lstStyle/>
          <a:p>
            <a:pPr>
              <a:spcAft>
                <a:spcPts val="2400"/>
              </a:spcAft>
            </a:pPr>
            <a:r>
              <a:rPr lang="it-IT" b="0" dirty="0" smtClean="0"/>
              <a:t>Il Piano è stato inviato alla </a:t>
            </a:r>
            <a:r>
              <a:rPr lang="it-IT" dirty="0">
                <a:solidFill>
                  <a:srgbClr val="C00000"/>
                </a:solidFill>
              </a:rPr>
              <a:t>UE </a:t>
            </a:r>
            <a:r>
              <a:rPr lang="it-IT" dirty="0" err="1" smtClean="0">
                <a:solidFill>
                  <a:srgbClr val="C00000"/>
                </a:solidFill>
              </a:rPr>
              <a:t>Covenant</a:t>
            </a:r>
            <a:r>
              <a:rPr lang="it-IT" dirty="0" smtClean="0">
                <a:solidFill>
                  <a:srgbClr val="C00000"/>
                </a:solidFill>
              </a:rPr>
              <a:t> of </a:t>
            </a:r>
            <a:r>
              <a:rPr lang="it-IT" dirty="0" err="1" smtClean="0">
                <a:solidFill>
                  <a:srgbClr val="C00000"/>
                </a:solidFill>
              </a:rPr>
              <a:t>Majors</a:t>
            </a:r>
            <a:endParaRPr lang="it-IT" b="0" dirty="0" smtClean="0"/>
          </a:p>
          <a:p>
            <a:pPr>
              <a:spcAft>
                <a:spcPts val="600"/>
              </a:spcAft>
            </a:pPr>
            <a:r>
              <a:rPr lang="it-IT" b="0" dirty="0" smtClean="0"/>
              <a:t>E’ pubblicato sul sito europeo: </a:t>
            </a:r>
            <a:r>
              <a:rPr lang="it-IT" sz="2000" b="0" dirty="0" smtClean="0">
                <a:hlinkClick r:id="rId2"/>
              </a:rPr>
              <a:t>http://www.eumayors.eu/about/signatories_en.html?city_id=6333&amp;seap</a:t>
            </a:r>
            <a:endParaRPr lang="it-IT" sz="2000" b="0" dirty="0" smtClean="0"/>
          </a:p>
          <a:p>
            <a:pPr>
              <a:spcAft>
                <a:spcPts val="600"/>
              </a:spcAft>
            </a:pPr>
            <a:endParaRPr lang="it-IT" sz="2000" b="0" dirty="0" smtClean="0"/>
          </a:p>
          <a:p>
            <a:endParaRPr lang="it-IT" b="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123" y="1"/>
            <a:ext cx="647938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e 3"/>
          <p:cNvSpPr/>
          <p:nvPr/>
        </p:nvSpPr>
        <p:spPr>
          <a:xfrm>
            <a:off x="2411760" y="1268760"/>
            <a:ext cx="2592288" cy="864096"/>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8236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500"/>
                                        <p:tgtEl>
                                          <p:spTgt spid="1026"/>
                                        </p:tgtEl>
                                      </p:cBhvr>
                                    </p:animEffect>
                                  </p:childTnLst>
                                </p:cTn>
                              </p:par>
                            </p:childTnLst>
                          </p:cTn>
                        </p:par>
                        <p:par>
                          <p:cTn id="24" fill="hold">
                            <p:stCondLst>
                              <p:cond delay="500"/>
                            </p:stCondLst>
                            <p:childTnLst>
                              <p:par>
                                <p:cTn id="25" presetID="2" presetClass="entr" presetSubtype="9"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a:xfrm>
            <a:off x="467544" y="3449529"/>
            <a:ext cx="8074794" cy="646331"/>
          </a:xfrm>
        </p:spPr>
        <p:txBody>
          <a:bodyPr/>
          <a:lstStyle/>
          <a:p>
            <a:pPr algn="ctr" eaLnBrk="1" hangingPunct="1"/>
            <a:r>
              <a:rPr lang="it-IT" altLang="it-IT" sz="3600" dirty="0" smtClean="0"/>
              <a:t>Il JOINT PAES della Valle Caudina</a:t>
            </a:r>
            <a:endParaRPr altLang="it-IT" sz="3600" dirty="0" smtClean="0"/>
          </a:p>
        </p:txBody>
      </p:sp>
    </p:spTree>
    <p:extLst>
      <p:ext uri="{BB962C8B-B14F-4D97-AF65-F5344CB8AC3E}">
        <p14:creationId xmlns:p14="http://schemas.microsoft.com/office/powerpoint/2010/main" val="3063314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301878"/>
            <a:ext cx="8218810" cy="646331"/>
          </a:xfrm>
        </p:spPr>
        <p:txBody>
          <a:bodyPr/>
          <a:lstStyle/>
          <a:p>
            <a:r>
              <a:rPr lang="it-IT" sz="3600" dirty="0" smtClean="0"/>
              <a:t>Visione</a:t>
            </a:r>
            <a:endParaRPr lang="it-IT" sz="3600" dirty="0"/>
          </a:p>
        </p:txBody>
      </p:sp>
      <p:sp>
        <p:nvSpPr>
          <p:cNvPr id="4" name="Ovale 3"/>
          <p:cNvSpPr/>
          <p:nvPr/>
        </p:nvSpPr>
        <p:spPr>
          <a:xfrm>
            <a:off x="35495" y="2132856"/>
            <a:ext cx="3528393" cy="3070699"/>
          </a:xfrm>
          <a:prstGeom prst="ellipse">
            <a:avLst/>
          </a:prstGeom>
          <a:solidFill>
            <a:srgbClr val="FFFF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solidFill>
                  <a:schemeClr val="tx2">
                    <a:lumMod val="50000"/>
                  </a:schemeClr>
                </a:solidFill>
              </a:rPr>
              <a:t>Riduzione  delle emissioni di CO</a:t>
            </a:r>
            <a:r>
              <a:rPr lang="it-IT" sz="3200" b="1" baseline="-25000" dirty="0" smtClean="0">
                <a:solidFill>
                  <a:schemeClr val="tx2">
                    <a:lumMod val="50000"/>
                  </a:schemeClr>
                </a:solidFill>
              </a:rPr>
              <a:t>2</a:t>
            </a:r>
            <a:endParaRPr lang="it-IT" sz="3200" b="1" baseline="-25000" dirty="0">
              <a:solidFill>
                <a:schemeClr val="tx2">
                  <a:lumMod val="50000"/>
                </a:schemeClr>
              </a:solidFill>
            </a:endParaRPr>
          </a:p>
        </p:txBody>
      </p:sp>
      <p:sp>
        <p:nvSpPr>
          <p:cNvPr id="23" name="Ovale 22"/>
          <p:cNvSpPr/>
          <p:nvPr/>
        </p:nvSpPr>
        <p:spPr>
          <a:xfrm>
            <a:off x="5508103" y="2132856"/>
            <a:ext cx="3528393" cy="307069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3200" b="1" dirty="0" smtClean="0">
                <a:solidFill>
                  <a:schemeClr val="bg1"/>
                </a:solidFill>
              </a:rPr>
              <a:t>Valorizzazione strategica del territorio</a:t>
            </a:r>
            <a:endParaRPr lang="it-IT" sz="3200" b="1" baseline="-25000" dirty="0">
              <a:solidFill>
                <a:schemeClr val="bg1"/>
              </a:solidFill>
            </a:endParaRPr>
          </a:p>
        </p:txBody>
      </p:sp>
      <p:sp>
        <p:nvSpPr>
          <p:cNvPr id="17" name="Freeform 17"/>
          <p:cNvSpPr>
            <a:spLocks/>
          </p:cNvSpPr>
          <p:nvPr/>
        </p:nvSpPr>
        <p:spPr bwMode="auto">
          <a:xfrm>
            <a:off x="3635896" y="3429000"/>
            <a:ext cx="1800199" cy="565150"/>
          </a:xfrm>
          <a:custGeom>
            <a:avLst/>
            <a:gdLst>
              <a:gd name="T0" fmla="*/ 0 w 1419"/>
              <a:gd name="T1" fmla="*/ 178 h 356"/>
              <a:gd name="T2" fmla="*/ 284 w 1419"/>
              <a:gd name="T3" fmla="*/ 356 h 356"/>
              <a:gd name="T4" fmla="*/ 284 w 1419"/>
              <a:gd name="T5" fmla="*/ 267 h 356"/>
              <a:gd name="T6" fmla="*/ 1135 w 1419"/>
              <a:gd name="T7" fmla="*/ 267 h 356"/>
              <a:gd name="T8" fmla="*/ 1135 w 1419"/>
              <a:gd name="T9" fmla="*/ 356 h 356"/>
              <a:gd name="T10" fmla="*/ 1419 w 1419"/>
              <a:gd name="T11" fmla="*/ 178 h 356"/>
              <a:gd name="T12" fmla="*/ 1135 w 1419"/>
              <a:gd name="T13" fmla="*/ 0 h 356"/>
              <a:gd name="T14" fmla="*/ 1135 w 1419"/>
              <a:gd name="T15" fmla="*/ 89 h 356"/>
              <a:gd name="T16" fmla="*/ 284 w 1419"/>
              <a:gd name="T17" fmla="*/ 89 h 356"/>
              <a:gd name="T18" fmla="*/ 284 w 1419"/>
              <a:gd name="T19" fmla="*/ 0 h 356"/>
              <a:gd name="T20" fmla="*/ 0 w 1419"/>
              <a:gd name="T21" fmla="*/ 17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9" h="356">
                <a:moveTo>
                  <a:pt x="0" y="178"/>
                </a:moveTo>
                <a:lnTo>
                  <a:pt x="284" y="356"/>
                </a:lnTo>
                <a:lnTo>
                  <a:pt x="284" y="267"/>
                </a:lnTo>
                <a:lnTo>
                  <a:pt x="1135" y="267"/>
                </a:lnTo>
                <a:lnTo>
                  <a:pt x="1135" y="356"/>
                </a:lnTo>
                <a:lnTo>
                  <a:pt x="1419" y="178"/>
                </a:lnTo>
                <a:lnTo>
                  <a:pt x="1135" y="0"/>
                </a:lnTo>
                <a:lnTo>
                  <a:pt x="1135" y="89"/>
                </a:lnTo>
                <a:lnTo>
                  <a:pt x="284" y="89"/>
                </a:lnTo>
                <a:lnTo>
                  <a:pt x="284" y="0"/>
                </a:lnTo>
                <a:lnTo>
                  <a:pt x="0" y="17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214355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P spid="17"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9576</TotalTime>
  <Words>1178</Words>
  <Application>Microsoft Office PowerPoint</Application>
  <PresentationFormat>Presentazione su schermo (4:3)</PresentationFormat>
  <Paragraphs>300</Paragraphs>
  <Slides>39</Slides>
  <Notes>0</Notes>
  <HiddenSlides>3</HiddenSlides>
  <MMClips>0</MMClips>
  <ScaleCrop>false</ScaleCrop>
  <HeadingPairs>
    <vt:vector size="4" baseType="variant">
      <vt:variant>
        <vt:lpstr>Tema</vt:lpstr>
      </vt:variant>
      <vt:variant>
        <vt:i4>1</vt:i4>
      </vt:variant>
      <vt:variant>
        <vt:lpstr>Titoli diapositive</vt:lpstr>
      </vt:variant>
      <vt:variant>
        <vt:i4>39</vt:i4>
      </vt:variant>
    </vt:vector>
  </HeadingPairs>
  <TitlesOfParts>
    <vt:vector size="40" baseType="lpstr">
      <vt:lpstr>Tema di Office</vt:lpstr>
      <vt:lpstr>Presentazione standard di PowerPoint</vt:lpstr>
      <vt:lpstr>Indice</vt:lpstr>
      <vt:lpstr>Lo scenario</vt:lpstr>
      <vt:lpstr>Come è nato</vt:lpstr>
      <vt:lpstr>Cos’è</vt:lpstr>
      <vt:lpstr>Che intende fare</vt:lpstr>
      <vt:lpstr>Dove si trova</vt:lpstr>
      <vt:lpstr>Il JOINT PAES della Valle Caudina</vt:lpstr>
      <vt:lpstr>Visione</vt:lpstr>
      <vt:lpstr>Le leve strategiche</vt:lpstr>
      <vt:lpstr>Le fasi del progetto</vt:lpstr>
      <vt:lpstr>Le fasi </vt:lpstr>
      <vt:lpstr>L’inventario delle emissioni</vt:lpstr>
      <vt:lpstr>L’indagine sulle famiglie</vt:lpstr>
      <vt:lpstr>Le emissioni attuali in Valle Caudina</vt:lpstr>
      <vt:lpstr>Obiettivi di riduzione delle emissioni di CO2</vt:lpstr>
      <vt:lpstr>Gli interventi</vt:lpstr>
      <vt:lpstr>Interventi per tipologia</vt:lpstr>
      <vt:lpstr>1. Settore edilizio</vt:lpstr>
      <vt:lpstr>2. Pubblica illuminazione</vt:lpstr>
      <vt:lpstr>3. Trasporti</vt:lpstr>
      <vt:lpstr>Rete ciclabile caudina</vt:lpstr>
      <vt:lpstr>4. Produzione locale di energia</vt:lpstr>
      <vt:lpstr>5. Eco-Management</vt:lpstr>
      <vt:lpstr>6. Sensibilizzazione e coinvolgimento</vt:lpstr>
      <vt:lpstr>7. Ricerca e sviluppo</vt:lpstr>
      <vt:lpstr>Gli investimenti e le fonti di finanziamento</vt:lpstr>
      <vt:lpstr>Investimenti complessivi</vt:lpstr>
      <vt:lpstr>Fonti di finanziamento</vt:lpstr>
      <vt:lpstr>Es. POR Campania 2014-2020</vt:lpstr>
      <vt:lpstr>Le opportunità</vt:lpstr>
      <vt:lpstr>Ma…</vt:lpstr>
      <vt:lpstr>Dunque…</vt:lpstr>
      <vt:lpstr>Grazie dell’attenzione</vt:lpstr>
      <vt:lpstr>Ing. Roberto Formato Ingegnere delle Tecnologie Industriali, Politecnico di Milano Master of Science in Tourism Planning and Development, University of Surrey (UK) Executive Master in Public Management, Hertie School of Governance di Berlino (D)  Ing. Riccardo Chirone Direttore del CNR – Istituto di Ric erche sulla Combustione, Napoli</vt:lpstr>
      <vt:lpstr>Allegati</vt:lpstr>
      <vt:lpstr>Abbattimento delle emissioni di CO2 per settore</vt:lpstr>
      <vt:lpstr>Scenari di produzione di CO2</vt:lpstr>
      <vt:lpstr>Risparmio energetico per settore di attività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Ivo Allegro</dc:creator>
  <cp:lastModifiedBy>Roberto</cp:lastModifiedBy>
  <cp:revision>269</cp:revision>
  <cp:lastPrinted>2013-01-04T19:19:44Z</cp:lastPrinted>
  <dcterms:created xsi:type="dcterms:W3CDTF">2012-11-08T13:39:42Z</dcterms:created>
  <dcterms:modified xsi:type="dcterms:W3CDTF">2015-12-21T10:08:46Z</dcterms:modified>
</cp:coreProperties>
</file>